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79EC460-55ED-4818-A922-A59373B59C40}">
  <a:tblStyle styleId="{379EC460-55ED-4818-A922-A59373B59C40}" styleName="Table_0">
    <a:wholeTbl>
      <a:tcStyle>
        <a:tcBdr>
          <a:left>
            <a:ln w="9525" cap="flat">
              <a:solidFill>
                <a:srgbClr val="9E9E9E"/>
              </a:solidFill>
              <a:prstDash val="solid"/>
              <a:round/>
              <a:headEnd type="none" w="med" len="med"/>
              <a:tailEnd type="none" w="med" len="med"/>
            </a:ln>
          </a:left>
          <a:right>
            <a:ln w="9525" cap="flat">
              <a:solidFill>
                <a:srgbClr val="9E9E9E"/>
              </a:solidFill>
              <a:prstDash val="solid"/>
              <a:round/>
              <a:headEnd type="none" w="med" len="med"/>
              <a:tailEnd type="none" w="med" len="med"/>
            </a:ln>
          </a:right>
          <a:top>
            <a:ln w="9525" cap="flat">
              <a:solidFill>
                <a:srgbClr val="9E9E9E"/>
              </a:solidFill>
              <a:prstDash val="solid"/>
              <a:round/>
              <a:headEnd type="none" w="med" len="med"/>
              <a:tailEnd type="none" w="med" len="med"/>
            </a:ln>
          </a:top>
          <a:bottom>
            <a:ln w="9525" cap="flat">
              <a:solidFill>
                <a:srgbClr val="9E9E9E"/>
              </a:solidFill>
              <a:prstDash val="solid"/>
              <a:round/>
              <a:headEnd type="none" w="med" len="med"/>
              <a:tailEnd type="none" w="med" len="med"/>
            </a:ln>
          </a:bottom>
          <a:insideH>
            <a:ln w="9525" cap="flat">
              <a:solidFill>
                <a:srgbClr val="9E9E9E"/>
              </a:solidFill>
              <a:prstDash val="solid"/>
              <a:round/>
              <a:headEnd type="none" w="med" len="med"/>
              <a:tailEnd type="none" w="med" len="med"/>
            </a:ln>
          </a:insideH>
          <a:insideV>
            <a:ln w="9525" cap="flat">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5" d="100"/>
          <a:sy n="125" d="100"/>
        </p:scale>
        <p:origin x="-378" y="18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2857569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 name="Shape 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0" name="Shape 10"/>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1" name="Shape 11"/>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‹N°›</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pic>
        <p:nvPicPr>
          <p:cNvPr id="13" name="Shape 13"/>
          <p:cNvPicPr preferRelativeResize="0"/>
          <p:nvPr/>
        </p:nvPicPr>
        <p:blipFill rotWithShape="1">
          <a:blip r:embed="rId2">
            <a:alphaModFix amt="33000"/>
          </a:blip>
          <a:srcRect t="31135" b="44824"/>
          <a:stretch/>
        </p:blipFill>
        <p:spPr>
          <a:xfrm>
            <a:off x="-8260" y="-10125"/>
            <a:ext cx="9185301" cy="921875"/>
          </a:xfrm>
          <a:prstGeom prst="rect">
            <a:avLst/>
          </a:prstGeom>
          <a:noFill/>
          <a:ln>
            <a:noFill/>
          </a:ln>
        </p:spPr>
      </p:pic>
      <p:sp>
        <p:nvSpPr>
          <p:cNvPr id="14" name="Shape 14"/>
          <p:cNvSpPr txBox="1">
            <a:spLocks noGrp="1"/>
          </p:cNvSpPr>
          <p:nvPr>
            <p:ph type="title"/>
          </p:nvPr>
        </p:nvSpPr>
        <p:spPr>
          <a:xfrm>
            <a:off x="-100" y="22125"/>
            <a:ext cx="9144000" cy="795599"/>
          </a:xfrm>
          <a:prstGeom prst="rect">
            <a:avLst/>
          </a:prstGeom>
        </p:spPr>
        <p:txBody>
          <a:bodyPr lIns="91425" tIns="91425" rIns="91425" bIns="91425" anchor="b" anchorCtr="0"/>
          <a:lstStyle>
            <a:lvl1pPr algn="ctr">
              <a:spcBef>
                <a:spcPts val="0"/>
              </a:spcBef>
              <a:buSzPct val="100000"/>
              <a:buFont typeface="Muli"/>
              <a:defRPr sz="3000">
                <a:latin typeface="Muli"/>
                <a:ea typeface="Muli"/>
                <a:cs typeface="Muli"/>
                <a:sym typeface="Muli"/>
              </a:defRPr>
            </a:lvl1pPr>
            <a:lvl2pPr algn="ctr">
              <a:spcBef>
                <a:spcPts val="0"/>
              </a:spcBef>
              <a:buSzPct val="100000"/>
              <a:buFont typeface="Muli"/>
              <a:defRPr sz="3000">
                <a:latin typeface="Muli"/>
                <a:ea typeface="Muli"/>
                <a:cs typeface="Muli"/>
                <a:sym typeface="Muli"/>
              </a:defRPr>
            </a:lvl2pPr>
            <a:lvl3pPr algn="ctr">
              <a:spcBef>
                <a:spcPts val="0"/>
              </a:spcBef>
              <a:buSzPct val="100000"/>
              <a:buFont typeface="Muli"/>
              <a:defRPr sz="3000">
                <a:latin typeface="Muli"/>
                <a:ea typeface="Muli"/>
                <a:cs typeface="Muli"/>
                <a:sym typeface="Muli"/>
              </a:defRPr>
            </a:lvl3pPr>
            <a:lvl4pPr algn="ctr">
              <a:spcBef>
                <a:spcPts val="0"/>
              </a:spcBef>
              <a:buSzPct val="100000"/>
              <a:buFont typeface="Muli"/>
              <a:defRPr sz="3000">
                <a:latin typeface="Muli"/>
                <a:ea typeface="Muli"/>
                <a:cs typeface="Muli"/>
                <a:sym typeface="Muli"/>
              </a:defRPr>
            </a:lvl4pPr>
            <a:lvl5pPr algn="ctr">
              <a:spcBef>
                <a:spcPts val="0"/>
              </a:spcBef>
              <a:buSzPct val="100000"/>
              <a:buFont typeface="Muli"/>
              <a:defRPr sz="3000">
                <a:latin typeface="Muli"/>
                <a:ea typeface="Muli"/>
                <a:cs typeface="Muli"/>
                <a:sym typeface="Muli"/>
              </a:defRPr>
            </a:lvl5pPr>
            <a:lvl6pPr algn="ctr">
              <a:spcBef>
                <a:spcPts val="0"/>
              </a:spcBef>
              <a:buSzPct val="100000"/>
              <a:buFont typeface="Muli"/>
              <a:defRPr sz="3000">
                <a:latin typeface="Muli"/>
                <a:ea typeface="Muli"/>
                <a:cs typeface="Muli"/>
                <a:sym typeface="Muli"/>
              </a:defRPr>
            </a:lvl6pPr>
            <a:lvl7pPr algn="ctr">
              <a:spcBef>
                <a:spcPts val="0"/>
              </a:spcBef>
              <a:buSzPct val="100000"/>
              <a:buFont typeface="Muli"/>
              <a:defRPr sz="3000">
                <a:latin typeface="Muli"/>
                <a:ea typeface="Muli"/>
                <a:cs typeface="Muli"/>
                <a:sym typeface="Muli"/>
              </a:defRPr>
            </a:lvl7pPr>
            <a:lvl8pPr algn="ctr">
              <a:spcBef>
                <a:spcPts val="0"/>
              </a:spcBef>
              <a:buSzPct val="100000"/>
              <a:buFont typeface="Muli"/>
              <a:defRPr sz="3000">
                <a:latin typeface="Muli"/>
                <a:ea typeface="Muli"/>
                <a:cs typeface="Muli"/>
                <a:sym typeface="Muli"/>
              </a:defRPr>
            </a:lvl8pPr>
            <a:lvl9pPr algn="ctr">
              <a:spcBef>
                <a:spcPts val="0"/>
              </a:spcBef>
              <a:buSzPct val="100000"/>
              <a:buFont typeface="Muli"/>
              <a:defRPr sz="3000">
                <a:latin typeface="Muli"/>
                <a:ea typeface="Muli"/>
                <a:cs typeface="Muli"/>
                <a:sym typeface="Muli"/>
              </a:defRPr>
            </a:lvl9pPr>
          </a:lstStyle>
          <a:p>
            <a:endParaRPr/>
          </a:p>
        </p:txBody>
      </p:sp>
      <p:sp>
        <p:nvSpPr>
          <p:cNvPr id="15" name="Shape 15"/>
          <p:cNvSpPr txBox="1">
            <a:spLocks noGrp="1"/>
          </p:cNvSpPr>
          <p:nvPr>
            <p:ph type="body" idx="1"/>
          </p:nvPr>
        </p:nvSpPr>
        <p:spPr>
          <a:xfrm>
            <a:off x="914400" y="1200150"/>
            <a:ext cx="8229600" cy="3725699"/>
          </a:xfrm>
          <a:prstGeom prst="rect">
            <a:avLst/>
          </a:prstGeom>
        </p:spPr>
        <p:txBody>
          <a:bodyPr lIns="91425" tIns="91425" rIns="91425" bIns="91425" anchor="t" anchorCtr="0"/>
          <a:lstStyle>
            <a:lvl1pPr>
              <a:spcBef>
                <a:spcPts val="0"/>
              </a:spcBef>
              <a:buClr>
                <a:srgbClr val="434343"/>
              </a:buClr>
              <a:defRPr>
                <a:solidFill>
                  <a:srgbClr val="434343"/>
                </a:solidFill>
              </a:defRPr>
            </a:lvl1pPr>
            <a:lvl2pPr>
              <a:spcBef>
                <a:spcPts val="0"/>
              </a:spcBef>
              <a:buClr>
                <a:srgbClr val="434343"/>
              </a:buClr>
              <a:buFont typeface="Muli"/>
              <a:defRPr>
                <a:solidFill>
                  <a:srgbClr val="434343"/>
                </a:solidFill>
                <a:latin typeface="Muli"/>
                <a:ea typeface="Muli"/>
                <a:cs typeface="Muli"/>
                <a:sym typeface="Muli"/>
              </a:defRPr>
            </a:lvl2pPr>
            <a:lvl3pPr>
              <a:spcBef>
                <a:spcPts val="0"/>
              </a:spcBef>
              <a:buClr>
                <a:srgbClr val="434343"/>
              </a:buClr>
              <a:defRPr>
                <a:solidFill>
                  <a:srgbClr val="434343"/>
                </a:solidFill>
              </a:defRPr>
            </a:lvl3pPr>
            <a:lvl4pPr>
              <a:spcBef>
                <a:spcPts val="0"/>
              </a:spcBef>
              <a:buClr>
                <a:srgbClr val="434343"/>
              </a:buClr>
              <a:defRPr>
                <a:solidFill>
                  <a:srgbClr val="434343"/>
                </a:solidFill>
              </a:defRPr>
            </a:lvl4pPr>
            <a:lvl5pPr>
              <a:spcBef>
                <a:spcPts val="0"/>
              </a:spcBef>
              <a:buClr>
                <a:srgbClr val="434343"/>
              </a:buClr>
              <a:defRPr>
                <a:solidFill>
                  <a:srgbClr val="434343"/>
                </a:solidFill>
              </a:defRPr>
            </a:lvl5pPr>
            <a:lvl6pPr>
              <a:spcBef>
                <a:spcPts val="0"/>
              </a:spcBef>
              <a:buClr>
                <a:srgbClr val="434343"/>
              </a:buClr>
              <a:defRPr>
                <a:solidFill>
                  <a:srgbClr val="434343"/>
                </a:solidFill>
              </a:defRPr>
            </a:lvl6pPr>
            <a:lvl7pPr>
              <a:spcBef>
                <a:spcPts val="0"/>
              </a:spcBef>
              <a:buClr>
                <a:srgbClr val="434343"/>
              </a:buClr>
              <a:defRPr>
                <a:solidFill>
                  <a:srgbClr val="434343"/>
                </a:solidFill>
              </a:defRPr>
            </a:lvl7pPr>
            <a:lvl8pPr>
              <a:spcBef>
                <a:spcPts val="0"/>
              </a:spcBef>
              <a:buClr>
                <a:srgbClr val="434343"/>
              </a:buClr>
              <a:defRPr>
                <a:solidFill>
                  <a:srgbClr val="434343"/>
                </a:solidFill>
              </a:defRPr>
            </a:lvl8pPr>
            <a:lvl9pPr>
              <a:spcBef>
                <a:spcPts val="0"/>
              </a:spcBef>
              <a:buClr>
                <a:srgbClr val="434343"/>
              </a:buClr>
              <a:defRPr>
                <a:solidFill>
                  <a:srgbClr val="434343"/>
                </a:solidFill>
              </a:defRPr>
            </a:lvl9pPr>
          </a:lstStyle>
          <a:p>
            <a:endParaRPr/>
          </a:p>
        </p:txBody>
      </p:sp>
      <p:sp>
        <p:nvSpPr>
          <p:cNvPr id="16" name="Shape 1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‹N°›</a:t>
            </a:fld>
            <a:endParaRPr lang="en"/>
          </a:p>
        </p:txBody>
      </p:sp>
      <p:cxnSp>
        <p:nvCxnSpPr>
          <p:cNvPr id="17" name="Shape 17"/>
          <p:cNvCxnSpPr/>
          <p:nvPr/>
        </p:nvCxnSpPr>
        <p:spPr>
          <a:xfrm>
            <a:off x="-41289" y="916889"/>
            <a:ext cx="9201900" cy="0"/>
          </a:xfrm>
          <a:prstGeom prst="straightConnector1">
            <a:avLst/>
          </a:prstGeom>
          <a:noFill/>
          <a:ln w="19050" cap="flat">
            <a:solidFill>
              <a:srgbClr val="FFFFFF"/>
            </a:solidFill>
            <a:prstDash val="solid"/>
            <a:round/>
            <a:headEnd type="none" w="lg" len="lg"/>
            <a:tailEnd type="none" w="lg" len="lg"/>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‹N°›</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‹N°›</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6"/>
        <p:cNvGrpSpPr/>
        <p:nvPr/>
      </p:nvGrpSpPr>
      <p:grpSpPr>
        <a:xfrm>
          <a:off x="0" y="0"/>
          <a:ext cx="0" cy="0"/>
          <a:chOff x="0" y="0"/>
          <a:chExt cx="0" cy="0"/>
        </a:xfrm>
      </p:grpSpPr>
      <p:sp>
        <p:nvSpPr>
          <p:cNvPr id="27" name="Shape 27"/>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dk1"/>
              </a:buClr>
              <a:buSzPct val="100000"/>
              <a:buNone/>
              <a:defRPr sz="1800">
                <a:solidFill>
                  <a:schemeClr val="dk1"/>
                </a:solidFill>
              </a:defRPr>
            </a:lvl1pPr>
          </a:lstStyle>
          <a:p>
            <a:endParaRPr/>
          </a:p>
        </p:txBody>
      </p:sp>
      <p:sp>
        <p:nvSpPr>
          <p:cNvPr id="28" name="Shape 28"/>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‹N°›</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9"/>
        <p:cNvGrpSpPr/>
        <p:nvPr/>
      </p:nvGrpSpPr>
      <p:grpSpPr>
        <a:xfrm>
          <a:off x="0" y="0"/>
          <a:ext cx="0" cy="0"/>
          <a:chOff x="0" y="0"/>
          <a:chExt cx="0" cy="0"/>
        </a:xfrm>
      </p:grpSpPr>
      <p:sp>
        <p:nvSpPr>
          <p:cNvPr id="30" name="Shape 30"/>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‹N°›</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a:endParaRPr/>
          </a:p>
        </p:txBody>
      </p:sp>
      <p:sp>
        <p:nvSpPr>
          <p:cNvPr id="7" name="Shape 7"/>
          <p:cNvSpPr txBox="1">
            <a:spLocks noGrp="1"/>
          </p:cNvSpPr>
          <p:nvPr>
            <p:ph type="sldNum" idx="12"/>
          </p:nvPr>
        </p:nvSpPr>
        <p:spPr>
          <a:xfrm>
            <a:off x="8556791" y="4749850"/>
            <a:ext cx="548699" cy="393600"/>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‹N°›</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Shape 32"/>
          <p:cNvSpPr/>
          <p:nvPr/>
        </p:nvSpPr>
        <p:spPr>
          <a:xfrm>
            <a:off x="700" y="0"/>
            <a:ext cx="9144000" cy="648599"/>
          </a:xfrm>
          <a:prstGeom prst="rect">
            <a:avLst/>
          </a:prstGeom>
          <a:solidFill>
            <a:srgbClr val="244568"/>
          </a:solidFill>
          <a:ln>
            <a:noFill/>
          </a:ln>
        </p:spPr>
        <p:txBody>
          <a:bodyPr lIns="91425" tIns="91425" rIns="91425" bIns="91425" anchor="ctr" anchorCtr="0">
            <a:noAutofit/>
          </a:bodyPr>
          <a:lstStyle/>
          <a:p>
            <a:pPr>
              <a:spcBef>
                <a:spcPts val="0"/>
              </a:spcBef>
              <a:buNone/>
            </a:pPr>
            <a:endParaRPr/>
          </a:p>
        </p:txBody>
      </p:sp>
      <p:pic>
        <p:nvPicPr>
          <p:cNvPr id="33" name="Shape 33"/>
          <p:cNvPicPr preferRelativeResize="0"/>
          <p:nvPr/>
        </p:nvPicPr>
        <p:blipFill>
          <a:blip r:embed="rId3">
            <a:alphaModFix/>
          </a:blip>
          <a:stretch>
            <a:fillRect/>
          </a:stretch>
        </p:blipFill>
        <p:spPr>
          <a:xfrm>
            <a:off x="-859" y="635275"/>
            <a:ext cx="9143999" cy="3834574"/>
          </a:xfrm>
          <a:prstGeom prst="rect">
            <a:avLst/>
          </a:prstGeom>
          <a:noFill/>
          <a:ln>
            <a:noFill/>
          </a:ln>
        </p:spPr>
      </p:pic>
      <p:sp>
        <p:nvSpPr>
          <p:cNvPr id="34" name="Shape 34"/>
          <p:cNvSpPr txBox="1">
            <a:spLocks noGrp="1"/>
          </p:cNvSpPr>
          <p:nvPr>
            <p:ph type="ctrTitle"/>
          </p:nvPr>
        </p:nvSpPr>
        <p:spPr>
          <a:xfrm>
            <a:off x="685800" y="2192944"/>
            <a:ext cx="7772400" cy="1159799"/>
          </a:xfrm>
          <a:prstGeom prst="rect">
            <a:avLst/>
          </a:prstGeom>
        </p:spPr>
        <p:txBody>
          <a:bodyPr lIns="91425" tIns="91425" rIns="91425" bIns="91425" anchor="b" anchorCtr="0">
            <a:noAutofit/>
          </a:bodyPr>
          <a:lstStyle/>
          <a:p>
            <a:pPr>
              <a:spcBef>
                <a:spcPts val="0"/>
              </a:spcBef>
              <a:buNone/>
            </a:pPr>
            <a:r>
              <a:rPr lang="en">
                <a:solidFill>
                  <a:srgbClr val="FFFFFF"/>
                </a:solidFill>
                <a:latin typeface="Muli"/>
                <a:ea typeface="Muli"/>
                <a:cs typeface="Muli"/>
                <a:sym typeface="Muli"/>
              </a:rPr>
              <a:t>Association des résidents du lac Émeraude</a:t>
            </a:r>
          </a:p>
        </p:txBody>
      </p:sp>
      <p:sp>
        <p:nvSpPr>
          <p:cNvPr id="35" name="Shape 35"/>
          <p:cNvSpPr txBox="1">
            <a:spLocks noGrp="1"/>
          </p:cNvSpPr>
          <p:nvPr>
            <p:ph type="subTitle" idx="1"/>
          </p:nvPr>
        </p:nvSpPr>
        <p:spPr>
          <a:xfrm>
            <a:off x="683750" y="4589021"/>
            <a:ext cx="7772400" cy="554399"/>
          </a:xfrm>
          <a:prstGeom prst="rect">
            <a:avLst/>
          </a:prstGeom>
        </p:spPr>
        <p:txBody>
          <a:bodyPr lIns="91425" tIns="91425" rIns="91425" bIns="91425" anchor="t" anchorCtr="0">
            <a:noAutofit/>
          </a:bodyPr>
          <a:lstStyle/>
          <a:p>
            <a:pPr>
              <a:spcBef>
                <a:spcPts val="0"/>
              </a:spcBef>
              <a:buNone/>
            </a:pPr>
            <a:r>
              <a:rPr lang="en" sz="2400">
                <a:latin typeface="Muli"/>
                <a:ea typeface="Muli"/>
                <a:cs typeface="Muli"/>
                <a:sym typeface="Muli"/>
              </a:rPr>
              <a:t>Présentation Mai 2015</a:t>
            </a:r>
          </a:p>
        </p:txBody>
      </p:sp>
      <p:cxnSp>
        <p:nvCxnSpPr>
          <p:cNvPr id="36" name="Shape 36"/>
          <p:cNvCxnSpPr/>
          <p:nvPr/>
        </p:nvCxnSpPr>
        <p:spPr>
          <a:xfrm>
            <a:off x="-2375" y="4469850"/>
            <a:ext cx="9146399" cy="0"/>
          </a:xfrm>
          <a:prstGeom prst="straightConnector1">
            <a:avLst/>
          </a:prstGeom>
          <a:noFill/>
          <a:ln w="152400" cap="flat">
            <a:solidFill>
              <a:srgbClr val="FFFFFF"/>
            </a:solidFill>
            <a:prstDash val="solid"/>
            <a:round/>
            <a:headEnd type="none" w="lg" len="lg"/>
            <a:tailEnd type="none" w="lg" len="lg"/>
          </a:ln>
        </p:spPr>
      </p:cxnSp>
      <p:cxnSp>
        <p:nvCxnSpPr>
          <p:cNvPr id="37" name="Shape 37"/>
          <p:cNvCxnSpPr/>
          <p:nvPr/>
        </p:nvCxnSpPr>
        <p:spPr>
          <a:xfrm>
            <a:off x="-1346" y="4554514"/>
            <a:ext cx="9146100" cy="0"/>
          </a:xfrm>
          <a:prstGeom prst="straightConnector1">
            <a:avLst/>
          </a:prstGeom>
          <a:noFill/>
          <a:ln w="19050" cap="flat">
            <a:solidFill>
              <a:srgbClr val="CCCCCC"/>
            </a:solidFill>
            <a:prstDash val="solid"/>
            <a:round/>
            <a:headEnd type="none" w="lg" len="lg"/>
            <a:tailEnd type="none" w="lg" len="lg"/>
          </a:ln>
        </p:spPr>
      </p:cxnSp>
      <p:pic>
        <p:nvPicPr>
          <p:cNvPr id="38" name="Shape 38"/>
          <p:cNvPicPr preferRelativeResize="0"/>
          <p:nvPr/>
        </p:nvPicPr>
        <p:blipFill>
          <a:blip r:embed="rId4">
            <a:alphaModFix/>
          </a:blip>
          <a:stretch>
            <a:fillRect/>
          </a:stretch>
        </p:blipFill>
        <p:spPr>
          <a:xfrm>
            <a:off x="3305187" y="-15262"/>
            <a:ext cx="2529528" cy="648600"/>
          </a:xfrm>
          <a:prstGeom prst="rect">
            <a:avLst/>
          </a:prstGeom>
          <a:noFill/>
          <a:ln>
            <a:noFill/>
          </a:ln>
        </p:spPr>
      </p:pic>
      <p:cxnSp>
        <p:nvCxnSpPr>
          <p:cNvPr id="39" name="Shape 39"/>
          <p:cNvCxnSpPr/>
          <p:nvPr/>
        </p:nvCxnSpPr>
        <p:spPr>
          <a:xfrm>
            <a:off x="0" y="625768"/>
            <a:ext cx="9149999" cy="0"/>
          </a:xfrm>
          <a:prstGeom prst="straightConnector1">
            <a:avLst/>
          </a:prstGeom>
          <a:noFill/>
          <a:ln w="19050" cap="flat">
            <a:solidFill>
              <a:srgbClr val="FFFFFF"/>
            </a:solidFill>
            <a:prstDash val="solid"/>
            <a:round/>
            <a:headEnd type="none" w="lg" len="lg"/>
            <a:tailEnd type="none" w="lg" len="lg"/>
          </a:ln>
        </p:spPr>
      </p:cxn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Shape 100"/>
          <p:cNvPicPr preferRelativeResize="0"/>
          <p:nvPr/>
        </p:nvPicPr>
        <p:blipFill>
          <a:blip r:embed="rId3">
            <a:alphaModFix amt="65000"/>
          </a:blip>
          <a:stretch>
            <a:fillRect/>
          </a:stretch>
        </p:blipFill>
        <p:spPr>
          <a:xfrm>
            <a:off x="289825" y="1390075"/>
            <a:ext cx="449799" cy="449799"/>
          </a:xfrm>
          <a:prstGeom prst="rect">
            <a:avLst/>
          </a:prstGeom>
          <a:noFill/>
          <a:ln>
            <a:noFill/>
          </a:ln>
        </p:spPr>
      </p:pic>
      <p:sp>
        <p:nvSpPr>
          <p:cNvPr id="101" name="Shape 101"/>
          <p:cNvSpPr txBox="1">
            <a:spLocks noGrp="1"/>
          </p:cNvSpPr>
          <p:nvPr>
            <p:ph type="title"/>
          </p:nvPr>
        </p:nvSpPr>
        <p:spPr>
          <a:xfrm>
            <a:off x="-100" y="22125"/>
            <a:ext cx="9144000" cy="795599"/>
          </a:xfrm>
          <a:prstGeom prst="rect">
            <a:avLst/>
          </a:prstGeom>
        </p:spPr>
        <p:txBody>
          <a:bodyPr lIns="91425" tIns="91425" rIns="91425" bIns="91425" anchor="b" anchorCtr="0">
            <a:noAutofit/>
          </a:bodyPr>
          <a:lstStyle/>
          <a:p>
            <a:pPr lvl="0" rtl="0">
              <a:spcBef>
                <a:spcPts val="0"/>
              </a:spcBef>
              <a:buNone/>
            </a:pPr>
            <a:r>
              <a:rPr lang="en"/>
              <a:t>Règlements au lac (suite)</a:t>
            </a:r>
          </a:p>
        </p:txBody>
      </p:sp>
      <p:sp>
        <p:nvSpPr>
          <p:cNvPr id="102" name="Shape 102"/>
          <p:cNvSpPr txBox="1">
            <a:spLocks noGrp="1"/>
          </p:cNvSpPr>
          <p:nvPr>
            <p:ph type="body" idx="1"/>
          </p:nvPr>
        </p:nvSpPr>
        <p:spPr>
          <a:xfrm>
            <a:off x="914400" y="1200150"/>
            <a:ext cx="8229600" cy="3725699"/>
          </a:xfrm>
          <a:prstGeom prst="rect">
            <a:avLst/>
          </a:prstGeom>
        </p:spPr>
        <p:txBody>
          <a:bodyPr lIns="91425" tIns="91425" rIns="91425" bIns="91425" anchor="t" anchorCtr="0">
            <a:noAutofit/>
          </a:bodyPr>
          <a:lstStyle/>
          <a:p>
            <a:pPr lvl="0" rtl="0">
              <a:spcBef>
                <a:spcPts val="0"/>
              </a:spcBef>
              <a:buNone/>
            </a:pPr>
            <a:r>
              <a:rPr lang="en" sz="2000" dirty="0">
                <a:solidFill>
                  <a:srgbClr val="0B5394"/>
                </a:solidFill>
                <a:latin typeface="Muli"/>
                <a:ea typeface="Muli"/>
                <a:cs typeface="Muli"/>
                <a:sym typeface="Muli"/>
              </a:rPr>
              <a:t>4- Bateau avec ballast</a:t>
            </a:r>
          </a:p>
          <a:p>
            <a:pPr lvl="0" rtl="0">
              <a:spcBef>
                <a:spcPts val="0"/>
              </a:spcBef>
              <a:buNone/>
            </a:pPr>
            <a:r>
              <a:rPr lang="en" sz="2000" i="1" dirty="0">
                <a:solidFill>
                  <a:srgbClr val="666666"/>
                </a:solidFill>
                <a:latin typeface="Muli"/>
                <a:ea typeface="Muli"/>
                <a:cs typeface="Muli"/>
                <a:sym typeface="Muli"/>
              </a:rPr>
              <a:t>(Décision entérinée par les propriétaires le 29 juin 2013).</a:t>
            </a:r>
            <a:br>
              <a:rPr lang="en" sz="2000" i="1" dirty="0">
                <a:solidFill>
                  <a:srgbClr val="666666"/>
                </a:solidFill>
                <a:latin typeface="Muli"/>
                <a:ea typeface="Muli"/>
                <a:cs typeface="Muli"/>
                <a:sym typeface="Muli"/>
              </a:rPr>
            </a:br>
            <a:endParaRPr lang="en" sz="2000" i="1" dirty="0">
              <a:solidFill>
                <a:srgbClr val="666666"/>
              </a:solidFill>
              <a:latin typeface="Muli"/>
              <a:ea typeface="Muli"/>
              <a:cs typeface="Muli"/>
              <a:sym typeface="Muli"/>
            </a:endParaRPr>
          </a:p>
          <a:p>
            <a:pPr lvl="0" rtl="0">
              <a:lnSpc>
                <a:spcPct val="115000"/>
              </a:lnSpc>
              <a:spcBef>
                <a:spcPts val="0"/>
              </a:spcBef>
              <a:buNone/>
            </a:pPr>
            <a:r>
              <a:rPr lang="en" sz="2000" dirty="0">
                <a:latin typeface="Muli"/>
                <a:ea typeface="Muli"/>
                <a:cs typeface="Muli"/>
                <a:sym typeface="Muli"/>
              </a:rPr>
              <a:t>Pour protéger le lac Émeraude de St-Ubalde contre la dégradation de la rive par l’érosion provoquée par le brassage de l’eau et des </a:t>
            </a:r>
            <a:r>
              <a:rPr lang="en" sz="2000" dirty="0" smtClean="0">
                <a:latin typeface="Muli"/>
                <a:ea typeface="Muli"/>
                <a:cs typeface="Muli"/>
                <a:sym typeface="Muli"/>
              </a:rPr>
              <a:t>vagues, et également protéger </a:t>
            </a:r>
            <a:r>
              <a:rPr lang="en" sz="2000" dirty="0">
                <a:latin typeface="Muli"/>
                <a:ea typeface="Muli"/>
                <a:cs typeface="Muli"/>
                <a:sym typeface="Muli"/>
              </a:rPr>
              <a:t>les quais flottants </a:t>
            </a:r>
            <a:r>
              <a:rPr lang="en" sz="2000" dirty="0" smtClean="0">
                <a:latin typeface="Muli"/>
                <a:ea typeface="Muli"/>
                <a:cs typeface="Muli"/>
                <a:sym typeface="Muli"/>
              </a:rPr>
              <a:t>et les </a:t>
            </a:r>
            <a:r>
              <a:rPr lang="en" sz="2000" dirty="0">
                <a:latin typeface="Muli"/>
                <a:ea typeface="Muli"/>
                <a:cs typeface="Muli"/>
                <a:sym typeface="Muli"/>
              </a:rPr>
              <a:t>bateaux </a:t>
            </a:r>
            <a:r>
              <a:rPr lang="en" sz="2000" dirty="0" smtClean="0">
                <a:latin typeface="Muli"/>
                <a:ea typeface="Muli"/>
                <a:cs typeface="Muli"/>
                <a:sym typeface="Muli"/>
              </a:rPr>
              <a:t>qui y sont amarrés:</a:t>
            </a:r>
            <a:endParaRPr lang="en" sz="2000" dirty="0">
              <a:latin typeface="Muli"/>
              <a:ea typeface="Muli"/>
              <a:cs typeface="Muli"/>
              <a:sym typeface="Muli"/>
            </a:endParaRPr>
          </a:p>
          <a:p>
            <a:pPr lvl="0" rtl="0">
              <a:lnSpc>
                <a:spcPct val="115000"/>
              </a:lnSpc>
              <a:spcBef>
                <a:spcPts val="0"/>
              </a:spcBef>
              <a:buNone/>
            </a:pPr>
            <a:endParaRPr sz="2000" dirty="0">
              <a:latin typeface="Muli"/>
              <a:ea typeface="Muli"/>
              <a:cs typeface="Muli"/>
              <a:sym typeface="Muli"/>
            </a:endParaRPr>
          </a:p>
          <a:p>
            <a:pPr marL="457200" lvl="0" indent="-317500" rtl="0">
              <a:lnSpc>
                <a:spcPct val="115000"/>
              </a:lnSpc>
              <a:spcBef>
                <a:spcPts val="0"/>
              </a:spcBef>
              <a:buClr>
                <a:srgbClr val="434343"/>
              </a:buClr>
              <a:buSzPct val="100000"/>
              <a:buFont typeface="Arial"/>
              <a:buChar char="●"/>
            </a:pPr>
            <a:r>
              <a:rPr lang="en" sz="2000" dirty="0">
                <a:latin typeface="Muli"/>
                <a:ea typeface="Muli"/>
                <a:cs typeface="Muli"/>
                <a:sym typeface="Muli"/>
              </a:rPr>
              <a:t>L’utilisation d’un bateau </a:t>
            </a:r>
            <a:r>
              <a:rPr lang="en" sz="2000" dirty="0" smtClean="0">
                <a:latin typeface="Muli"/>
                <a:ea typeface="Muli"/>
                <a:cs typeface="Muli"/>
                <a:sym typeface="Muli"/>
              </a:rPr>
              <a:t>équipé d’un ballast </a:t>
            </a:r>
            <a:r>
              <a:rPr lang="en" sz="2000" dirty="0">
                <a:latin typeface="Muli"/>
                <a:ea typeface="Muli"/>
                <a:cs typeface="Muli"/>
                <a:sym typeface="Muli"/>
              </a:rPr>
              <a:t>est </a:t>
            </a:r>
            <a:r>
              <a:rPr lang="en" sz="2000" dirty="0" smtClean="0">
                <a:latin typeface="Muli"/>
                <a:ea typeface="Muli"/>
                <a:cs typeface="Muli"/>
                <a:sym typeface="Muli"/>
              </a:rPr>
              <a:t>interdite ainsi que le </a:t>
            </a:r>
            <a:r>
              <a:rPr lang="en" sz="2000" dirty="0">
                <a:latin typeface="Muli"/>
                <a:ea typeface="Muli"/>
                <a:cs typeface="Muli"/>
                <a:sym typeface="Muli"/>
              </a:rPr>
              <a:t>‘’wavesurfing</a:t>
            </a:r>
            <a:r>
              <a:rPr lang="en" sz="2000" dirty="0" smtClean="0">
                <a:latin typeface="Muli"/>
                <a:ea typeface="Muli"/>
                <a:cs typeface="Muli"/>
                <a:sym typeface="Muli"/>
              </a:rPr>
              <a:t>’’.</a:t>
            </a:r>
            <a:endParaRPr lang="en" sz="2000" dirty="0">
              <a:latin typeface="Muli"/>
              <a:ea typeface="Muli"/>
              <a:cs typeface="Muli"/>
              <a:sym typeface="Muli"/>
            </a:endParaRPr>
          </a:p>
          <a:p>
            <a:pPr lvl="0" rtl="0">
              <a:lnSpc>
                <a:spcPct val="115000"/>
              </a:lnSpc>
              <a:spcBef>
                <a:spcPts val="0"/>
              </a:spcBef>
              <a:buNone/>
            </a:pPr>
            <a:endParaRPr sz="2000" dirty="0">
              <a:latin typeface="Muli"/>
              <a:ea typeface="Muli"/>
              <a:cs typeface="Muli"/>
              <a:sym typeface="Muli"/>
            </a:endParaRPr>
          </a:p>
          <a:p>
            <a:pPr lvl="0" rtl="0">
              <a:spcBef>
                <a:spcPts val="0"/>
              </a:spcBef>
              <a:buNone/>
            </a:pPr>
            <a:endParaRPr sz="1400" dirty="0">
              <a:latin typeface="Muli"/>
              <a:ea typeface="Muli"/>
              <a:cs typeface="Muli"/>
              <a:sym typeface="Muli"/>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Shape 107"/>
          <p:cNvPicPr preferRelativeResize="0"/>
          <p:nvPr/>
        </p:nvPicPr>
        <p:blipFill rotWithShape="1">
          <a:blip r:embed="rId3">
            <a:alphaModFix amt="51000"/>
          </a:blip>
          <a:srcRect b="17654"/>
          <a:stretch/>
        </p:blipFill>
        <p:spPr>
          <a:xfrm>
            <a:off x="289825" y="1390075"/>
            <a:ext cx="468207" cy="449800"/>
          </a:xfrm>
          <a:prstGeom prst="rect">
            <a:avLst/>
          </a:prstGeom>
          <a:noFill/>
          <a:ln>
            <a:noFill/>
          </a:ln>
        </p:spPr>
      </p:pic>
      <p:sp>
        <p:nvSpPr>
          <p:cNvPr id="108" name="Shape 108"/>
          <p:cNvSpPr txBox="1">
            <a:spLocks noGrp="1"/>
          </p:cNvSpPr>
          <p:nvPr>
            <p:ph type="title"/>
          </p:nvPr>
        </p:nvSpPr>
        <p:spPr>
          <a:xfrm>
            <a:off x="-100" y="22125"/>
            <a:ext cx="9144000" cy="795599"/>
          </a:xfrm>
          <a:prstGeom prst="rect">
            <a:avLst/>
          </a:prstGeom>
        </p:spPr>
        <p:txBody>
          <a:bodyPr lIns="91425" tIns="91425" rIns="91425" bIns="91425" anchor="b" anchorCtr="0">
            <a:noAutofit/>
          </a:bodyPr>
          <a:lstStyle/>
          <a:p>
            <a:pPr lvl="0" rtl="0">
              <a:spcBef>
                <a:spcPts val="0"/>
              </a:spcBef>
              <a:buNone/>
            </a:pPr>
            <a:r>
              <a:rPr lang="en"/>
              <a:t>Règlements au lac (suite)</a:t>
            </a:r>
          </a:p>
        </p:txBody>
      </p:sp>
      <p:sp>
        <p:nvSpPr>
          <p:cNvPr id="109" name="Shape 109"/>
          <p:cNvSpPr txBox="1">
            <a:spLocks noGrp="1"/>
          </p:cNvSpPr>
          <p:nvPr>
            <p:ph type="body" idx="1"/>
          </p:nvPr>
        </p:nvSpPr>
        <p:spPr>
          <a:xfrm>
            <a:off x="914400" y="1200150"/>
            <a:ext cx="8229600" cy="3725699"/>
          </a:xfrm>
          <a:prstGeom prst="rect">
            <a:avLst/>
          </a:prstGeom>
        </p:spPr>
        <p:txBody>
          <a:bodyPr lIns="91425" tIns="91425" rIns="91425" bIns="91425" anchor="t" anchorCtr="0">
            <a:noAutofit/>
          </a:bodyPr>
          <a:lstStyle/>
          <a:p>
            <a:pPr lvl="0" rtl="0">
              <a:spcBef>
                <a:spcPts val="0"/>
              </a:spcBef>
              <a:buNone/>
            </a:pPr>
            <a:r>
              <a:rPr lang="en" sz="1800" dirty="0">
                <a:solidFill>
                  <a:srgbClr val="0B5394"/>
                </a:solidFill>
                <a:latin typeface="Muli"/>
                <a:ea typeface="Muli"/>
                <a:cs typeface="Muli"/>
                <a:sym typeface="Muli"/>
              </a:rPr>
              <a:t>5- Recommandations</a:t>
            </a:r>
          </a:p>
          <a:p>
            <a:pPr lvl="0" rtl="0">
              <a:spcBef>
                <a:spcPts val="0"/>
              </a:spcBef>
              <a:buNone/>
            </a:pPr>
            <a:r>
              <a:rPr lang="en" sz="1800" i="1" dirty="0">
                <a:solidFill>
                  <a:srgbClr val="666666"/>
                </a:solidFill>
                <a:latin typeface="Muli"/>
                <a:ea typeface="Muli"/>
                <a:cs typeface="Muli"/>
                <a:sym typeface="Muli"/>
              </a:rPr>
              <a:t>(Décision entérinée par les propriétaires le 23 juin 2007).</a:t>
            </a:r>
            <a:br>
              <a:rPr lang="en" sz="1800" i="1" dirty="0">
                <a:solidFill>
                  <a:srgbClr val="666666"/>
                </a:solidFill>
                <a:latin typeface="Muli"/>
                <a:ea typeface="Muli"/>
                <a:cs typeface="Muli"/>
                <a:sym typeface="Muli"/>
              </a:rPr>
            </a:br>
            <a:endParaRPr lang="en" sz="1800" i="1" dirty="0">
              <a:solidFill>
                <a:srgbClr val="666666"/>
              </a:solidFill>
              <a:latin typeface="Muli"/>
              <a:ea typeface="Muli"/>
              <a:cs typeface="Muli"/>
              <a:sym typeface="Muli"/>
            </a:endParaRPr>
          </a:p>
          <a:p>
            <a:pPr lvl="0" rtl="0">
              <a:lnSpc>
                <a:spcPct val="115000"/>
              </a:lnSpc>
              <a:spcBef>
                <a:spcPts val="0"/>
              </a:spcBef>
              <a:buNone/>
            </a:pPr>
            <a:r>
              <a:rPr lang="en" sz="1800" dirty="0">
                <a:latin typeface="Muli"/>
                <a:ea typeface="Muli"/>
                <a:cs typeface="Muli"/>
                <a:sym typeface="Muli"/>
              </a:rPr>
              <a:t>Pour les nouvelles constructions et/ou réfection de quai, </a:t>
            </a:r>
            <a:r>
              <a:rPr lang="en" sz="1800" dirty="0" smtClean="0">
                <a:latin typeface="Muli"/>
                <a:ea typeface="Muli"/>
                <a:cs typeface="Muli"/>
                <a:sym typeface="Muli"/>
              </a:rPr>
              <a:t>il </a:t>
            </a:r>
            <a:r>
              <a:rPr lang="en" sz="1800" dirty="0">
                <a:latin typeface="Muli"/>
                <a:ea typeface="Muli"/>
                <a:cs typeface="Muli"/>
                <a:sym typeface="Muli"/>
              </a:rPr>
              <a:t>est interdit de peindre, de teindre ou d’utiliser tout autre produit sur les quais, pour éviter que les produits se retrouvent dans l’eau du lac.  </a:t>
            </a:r>
          </a:p>
          <a:p>
            <a:pPr lvl="0" rtl="0">
              <a:lnSpc>
                <a:spcPct val="115000"/>
              </a:lnSpc>
              <a:spcBef>
                <a:spcPts val="0"/>
              </a:spcBef>
              <a:buNone/>
            </a:pPr>
            <a:endParaRPr sz="1800" dirty="0">
              <a:latin typeface="Muli"/>
              <a:ea typeface="Muli"/>
              <a:cs typeface="Muli"/>
              <a:sym typeface="Muli"/>
            </a:endParaRPr>
          </a:p>
          <a:p>
            <a:pPr lvl="0" rtl="0">
              <a:lnSpc>
                <a:spcPct val="115000"/>
              </a:lnSpc>
              <a:spcBef>
                <a:spcPts val="0"/>
              </a:spcBef>
              <a:buClr>
                <a:schemeClr val="dk1"/>
              </a:buClr>
              <a:buSzPct val="78571"/>
              <a:buFont typeface="Arial"/>
              <a:buNone/>
            </a:pPr>
            <a:r>
              <a:rPr lang="en" sz="1800" dirty="0">
                <a:latin typeface="Muli"/>
                <a:ea typeface="Muli"/>
                <a:cs typeface="Muli"/>
                <a:sym typeface="Muli"/>
              </a:rPr>
              <a:t>Prioriser l’utilisation de produits nettoyants sans phosphate, facilement biodégradables.</a:t>
            </a:r>
          </a:p>
          <a:p>
            <a:pPr lvl="0" rtl="0">
              <a:lnSpc>
                <a:spcPct val="115000"/>
              </a:lnSpc>
              <a:spcBef>
                <a:spcPts val="0"/>
              </a:spcBef>
              <a:buClr>
                <a:schemeClr val="dk1"/>
              </a:buClr>
              <a:buFont typeface="Arial"/>
              <a:buNone/>
            </a:pPr>
            <a:endParaRPr sz="1800" dirty="0">
              <a:latin typeface="Muli"/>
              <a:ea typeface="Muli"/>
              <a:cs typeface="Muli"/>
              <a:sym typeface="Muli"/>
            </a:endParaRPr>
          </a:p>
          <a:p>
            <a:pPr lvl="0" rtl="0">
              <a:lnSpc>
                <a:spcPct val="115000"/>
              </a:lnSpc>
              <a:spcBef>
                <a:spcPts val="0"/>
              </a:spcBef>
              <a:buClr>
                <a:schemeClr val="dk1"/>
              </a:buClr>
              <a:buSzPct val="78571"/>
              <a:buFont typeface="Arial"/>
              <a:buNone/>
            </a:pPr>
            <a:r>
              <a:rPr lang="en" sz="1800" dirty="0">
                <a:latin typeface="Muli"/>
                <a:ea typeface="Muli"/>
                <a:cs typeface="Muli"/>
                <a:sym typeface="Muli"/>
              </a:rPr>
              <a:t>Favoriser les moteurs 4 temps plutôt que 2 temps pour les embarcations motorisées</a:t>
            </a:r>
          </a:p>
          <a:p>
            <a:pPr lvl="0" rtl="0">
              <a:lnSpc>
                <a:spcPct val="115000"/>
              </a:lnSpc>
              <a:spcBef>
                <a:spcPts val="0"/>
              </a:spcBef>
              <a:buNone/>
            </a:pPr>
            <a:endParaRPr sz="1800" dirty="0">
              <a:latin typeface="Muli"/>
              <a:ea typeface="Muli"/>
              <a:cs typeface="Muli"/>
              <a:sym typeface="Muli"/>
            </a:endParaRPr>
          </a:p>
          <a:p>
            <a:pPr lvl="0" rtl="0">
              <a:lnSpc>
                <a:spcPct val="115000"/>
              </a:lnSpc>
              <a:spcBef>
                <a:spcPts val="0"/>
              </a:spcBef>
              <a:buNone/>
            </a:pPr>
            <a:endParaRPr sz="1100" dirty="0">
              <a:latin typeface="Muli"/>
              <a:ea typeface="Muli"/>
              <a:cs typeface="Muli"/>
              <a:sym typeface="Muli"/>
            </a:endParaRPr>
          </a:p>
          <a:p>
            <a:pPr lvl="0" rtl="0">
              <a:lnSpc>
                <a:spcPct val="115000"/>
              </a:lnSpc>
              <a:spcBef>
                <a:spcPts val="0"/>
              </a:spcBef>
              <a:buNone/>
            </a:pPr>
            <a:endParaRPr sz="1100" dirty="0">
              <a:latin typeface="Muli"/>
              <a:ea typeface="Muli"/>
              <a:cs typeface="Muli"/>
              <a:sym typeface="Muli"/>
            </a:endParaRPr>
          </a:p>
          <a:p>
            <a:pPr lvl="0" rtl="0">
              <a:spcBef>
                <a:spcPts val="0"/>
              </a:spcBef>
              <a:buNone/>
            </a:pPr>
            <a:endParaRPr sz="1100" dirty="0">
              <a:latin typeface="Muli"/>
              <a:ea typeface="Muli"/>
              <a:cs typeface="Muli"/>
              <a:sym typeface="Muli"/>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Shape 114"/>
          <p:cNvPicPr preferRelativeResize="0"/>
          <p:nvPr/>
        </p:nvPicPr>
        <p:blipFill rotWithShape="1">
          <a:blip r:embed="rId3">
            <a:alphaModFix amt="56000"/>
          </a:blip>
          <a:srcRect b="19289"/>
          <a:stretch/>
        </p:blipFill>
        <p:spPr>
          <a:xfrm>
            <a:off x="244199" y="1347125"/>
            <a:ext cx="524149" cy="493550"/>
          </a:xfrm>
          <a:prstGeom prst="rect">
            <a:avLst/>
          </a:prstGeom>
          <a:noFill/>
          <a:ln>
            <a:noFill/>
          </a:ln>
        </p:spPr>
      </p:pic>
      <p:sp>
        <p:nvSpPr>
          <p:cNvPr id="115" name="Shape 115"/>
          <p:cNvSpPr txBox="1">
            <a:spLocks noGrp="1"/>
          </p:cNvSpPr>
          <p:nvPr>
            <p:ph type="title"/>
          </p:nvPr>
        </p:nvSpPr>
        <p:spPr>
          <a:xfrm>
            <a:off x="-100" y="22125"/>
            <a:ext cx="9144000" cy="795599"/>
          </a:xfrm>
          <a:prstGeom prst="rect">
            <a:avLst/>
          </a:prstGeom>
        </p:spPr>
        <p:txBody>
          <a:bodyPr lIns="91425" tIns="91425" rIns="91425" bIns="91425" anchor="b" anchorCtr="0">
            <a:noAutofit/>
          </a:bodyPr>
          <a:lstStyle/>
          <a:p>
            <a:pPr>
              <a:spcBef>
                <a:spcPts val="0"/>
              </a:spcBef>
              <a:buNone/>
            </a:pPr>
            <a:r>
              <a:rPr lang="en" sz="2400" b="0"/>
              <a:t>Formation d’un comité Environnement</a:t>
            </a:r>
          </a:p>
        </p:txBody>
      </p:sp>
      <p:sp>
        <p:nvSpPr>
          <p:cNvPr id="116" name="Shape 116"/>
          <p:cNvSpPr txBox="1">
            <a:spLocks noGrp="1"/>
          </p:cNvSpPr>
          <p:nvPr>
            <p:ph type="body" idx="1"/>
          </p:nvPr>
        </p:nvSpPr>
        <p:spPr>
          <a:xfrm>
            <a:off x="914400" y="1200150"/>
            <a:ext cx="8229600" cy="3725699"/>
          </a:xfrm>
          <a:prstGeom prst="rect">
            <a:avLst/>
          </a:prstGeom>
        </p:spPr>
        <p:txBody>
          <a:bodyPr lIns="91425" tIns="91425" rIns="91425" bIns="91425" anchor="t" anchorCtr="0">
            <a:noAutofit/>
          </a:bodyPr>
          <a:lstStyle/>
          <a:p>
            <a:pPr lvl="0" rtl="0">
              <a:lnSpc>
                <a:spcPct val="115000"/>
              </a:lnSpc>
              <a:spcBef>
                <a:spcPts val="0"/>
              </a:spcBef>
              <a:buClr>
                <a:schemeClr val="dk1"/>
              </a:buClr>
              <a:buSzPct val="84615"/>
              <a:buFont typeface="Arial"/>
              <a:buNone/>
            </a:pPr>
            <a:r>
              <a:rPr lang="en" sz="1300" b="1" dirty="0">
                <a:latin typeface="Muli"/>
                <a:ea typeface="Muli"/>
                <a:cs typeface="Muli"/>
                <a:sym typeface="Muli"/>
              </a:rPr>
              <a:t>Capacité portante du lac</a:t>
            </a:r>
          </a:p>
          <a:p>
            <a:pPr marL="457200" lvl="0" indent="-304800" rtl="0">
              <a:lnSpc>
                <a:spcPct val="115000"/>
              </a:lnSpc>
              <a:spcBef>
                <a:spcPts val="400"/>
              </a:spcBef>
              <a:buClr>
                <a:srgbClr val="434343"/>
              </a:buClr>
              <a:buSzPct val="100000"/>
              <a:buFont typeface="Arial"/>
              <a:buChar char="●"/>
            </a:pPr>
            <a:r>
              <a:rPr lang="en" sz="1200" dirty="0">
                <a:latin typeface="Muli"/>
                <a:ea typeface="Muli"/>
                <a:cs typeface="Muli"/>
                <a:sym typeface="Muli"/>
              </a:rPr>
              <a:t>Il y a présentement 62 embarcations motorisées sur le lac Émeraude, pour les </a:t>
            </a:r>
            <a:r>
              <a:rPr lang="en" sz="1200" dirty="0" smtClean="0">
                <a:latin typeface="Muli"/>
                <a:ea typeface="Muli"/>
                <a:cs typeface="Muli"/>
                <a:sym typeface="Muli"/>
              </a:rPr>
              <a:t>94 </a:t>
            </a:r>
            <a:r>
              <a:rPr lang="en" sz="1200" dirty="0">
                <a:latin typeface="Muli"/>
                <a:ea typeface="Muli"/>
                <a:cs typeface="Muli"/>
                <a:sym typeface="Muli"/>
              </a:rPr>
              <a:t>résidences permanentes et saisonnières</a:t>
            </a:r>
          </a:p>
          <a:p>
            <a:pPr marL="457200" lvl="0" indent="-304800" rtl="0">
              <a:lnSpc>
                <a:spcPct val="115000"/>
              </a:lnSpc>
              <a:spcBef>
                <a:spcPts val="400"/>
              </a:spcBef>
              <a:buClr>
                <a:srgbClr val="434343"/>
              </a:buClr>
              <a:buSzPct val="100000"/>
              <a:buFont typeface="Arial"/>
              <a:buChar char="●"/>
            </a:pPr>
            <a:r>
              <a:rPr lang="en" sz="1200" dirty="0">
                <a:latin typeface="Muli"/>
                <a:ea typeface="Muli"/>
                <a:cs typeface="Muli"/>
                <a:sym typeface="Muli"/>
              </a:rPr>
              <a:t>Les résultats montrent que le </a:t>
            </a:r>
            <a:r>
              <a:rPr lang="en" sz="1200" dirty="0" smtClean="0">
                <a:latin typeface="Muli"/>
                <a:ea typeface="Muli"/>
                <a:cs typeface="Muli"/>
                <a:sym typeface="Muli"/>
              </a:rPr>
              <a:t>lac </a:t>
            </a:r>
            <a:r>
              <a:rPr lang="en" sz="1200" dirty="0">
                <a:latin typeface="Muli"/>
                <a:ea typeface="Muli"/>
                <a:cs typeface="Muli"/>
                <a:sym typeface="Muli"/>
              </a:rPr>
              <a:t>atteint sa capacité portante </a:t>
            </a:r>
            <a:r>
              <a:rPr lang="en" sz="1200" dirty="0" smtClean="0">
                <a:latin typeface="Muli"/>
                <a:ea typeface="Muli"/>
                <a:cs typeface="Muli"/>
                <a:sym typeface="Muli"/>
              </a:rPr>
              <a:t>maximale lorsque 12 embarcations motorisées sont utilisées simultanément.</a:t>
            </a:r>
            <a:endParaRPr lang="en" sz="1200" dirty="0">
              <a:latin typeface="Muli"/>
              <a:ea typeface="Muli"/>
              <a:cs typeface="Muli"/>
              <a:sym typeface="Muli"/>
            </a:endParaRPr>
          </a:p>
          <a:p>
            <a:pPr lvl="0" rtl="0">
              <a:lnSpc>
                <a:spcPct val="115000"/>
              </a:lnSpc>
              <a:spcBef>
                <a:spcPts val="400"/>
              </a:spcBef>
              <a:buClr>
                <a:schemeClr val="dk1"/>
              </a:buClr>
              <a:buFont typeface="Arial"/>
              <a:buNone/>
            </a:pPr>
            <a:endParaRPr sz="1200" dirty="0">
              <a:latin typeface="Muli"/>
              <a:ea typeface="Muli"/>
              <a:cs typeface="Muli"/>
              <a:sym typeface="Muli"/>
            </a:endParaRPr>
          </a:p>
          <a:p>
            <a:pPr lvl="0" rtl="0">
              <a:lnSpc>
                <a:spcPct val="115000"/>
              </a:lnSpc>
              <a:spcBef>
                <a:spcPts val="400"/>
              </a:spcBef>
              <a:buClr>
                <a:schemeClr val="dk1"/>
              </a:buClr>
              <a:buSzPct val="84615"/>
              <a:buFont typeface="Arial"/>
              <a:buNone/>
            </a:pPr>
            <a:r>
              <a:rPr lang="en" sz="1300" b="1" dirty="0">
                <a:latin typeface="Muli"/>
                <a:ea typeface="Muli"/>
                <a:cs typeface="Muli"/>
                <a:sym typeface="Muli"/>
              </a:rPr>
              <a:t>Recommandations en lien avec la sécurité nautique</a:t>
            </a:r>
          </a:p>
          <a:p>
            <a:pPr marL="457200" lvl="0" indent="-304800" rtl="0">
              <a:lnSpc>
                <a:spcPct val="115000"/>
              </a:lnSpc>
              <a:spcBef>
                <a:spcPts val="400"/>
              </a:spcBef>
              <a:buClr>
                <a:srgbClr val="434343"/>
              </a:buClr>
              <a:buSzPct val="100000"/>
              <a:buFont typeface="Arial"/>
              <a:buChar char="●"/>
            </a:pPr>
            <a:r>
              <a:rPr lang="en" sz="1200" i="1" dirty="0" smtClean="0">
                <a:latin typeface="Muli"/>
                <a:ea typeface="Muli"/>
                <a:cs typeface="Muli"/>
                <a:sym typeface="Muli"/>
              </a:rPr>
              <a:t>Pratiques </a:t>
            </a:r>
            <a:r>
              <a:rPr lang="en" sz="1200" i="1" dirty="0">
                <a:latin typeface="Muli"/>
                <a:ea typeface="Muli"/>
                <a:cs typeface="Muli"/>
                <a:sym typeface="Muli"/>
              </a:rPr>
              <a:t>de navigation </a:t>
            </a:r>
            <a:r>
              <a:rPr lang="en" sz="1200" i="1" dirty="0" smtClean="0">
                <a:latin typeface="Muli"/>
                <a:ea typeface="Muli"/>
                <a:cs typeface="Muli"/>
                <a:sym typeface="Muli"/>
              </a:rPr>
              <a:t>prudentes.</a:t>
            </a:r>
            <a:endParaRPr lang="en" sz="1200" i="1" dirty="0">
              <a:latin typeface="Muli"/>
              <a:ea typeface="Muli"/>
              <a:cs typeface="Muli"/>
              <a:sym typeface="Muli"/>
            </a:endParaRPr>
          </a:p>
          <a:p>
            <a:pPr marL="457200" lvl="0" indent="-304800" rtl="0">
              <a:lnSpc>
                <a:spcPct val="115000"/>
              </a:lnSpc>
              <a:spcBef>
                <a:spcPts val="400"/>
              </a:spcBef>
              <a:buClr>
                <a:srgbClr val="434343"/>
              </a:buClr>
              <a:buSzPct val="100000"/>
              <a:buFont typeface="Arial"/>
              <a:buChar char="●"/>
            </a:pPr>
            <a:r>
              <a:rPr lang="en" sz="1200" i="1" dirty="0" smtClean="0">
                <a:latin typeface="Muli"/>
                <a:ea typeface="Muli"/>
                <a:cs typeface="Muli"/>
                <a:sym typeface="Muli"/>
              </a:rPr>
              <a:t>Maximum de 5 skieurs </a:t>
            </a:r>
            <a:r>
              <a:rPr lang="en" sz="1200" i="1" dirty="0">
                <a:latin typeface="Muli"/>
                <a:ea typeface="Muli"/>
                <a:cs typeface="Muli"/>
                <a:sym typeface="Muli"/>
              </a:rPr>
              <a:t>nautiques </a:t>
            </a:r>
            <a:r>
              <a:rPr lang="en" sz="1200" i="1" dirty="0" smtClean="0">
                <a:latin typeface="Muli"/>
                <a:ea typeface="Muli"/>
                <a:cs typeface="Muli"/>
                <a:sym typeface="Muli"/>
              </a:rPr>
              <a:t>à la fois.</a:t>
            </a:r>
            <a:endParaRPr lang="en" sz="1200" i="1" dirty="0">
              <a:latin typeface="Muli"/>
              <a:ea typeface="Muli"/>
              <a:cs typeface="Muli"/>
              <a:sym typeface="Muli"/>
            </a:endParaRPr>
          </a:p>
          <a:p>
            <a:pPr marL="457200" lvl="0" indent="-304800" rtl="0">
              <a:lnSpc>
                <a:spcPct val="115000"/>
              </a:lnSpc>
              <a:spcBef>
                <a:spcPts val="400"/>
              </a:spcBef>
              <a:buClr>
                <a:srgbClr val="434343"/>
              </a:buClr>
              <a:buSzPct val="100000"/>
              <a:buFont typeface="Arial"/>
              <a:buChar char="●"/>
            </a:pPr>
            <a:r>
              <a:rPr lang="en" sz="1200" i="1" dirty="0">
                <a:latin typeface="Muli"/>
                <a:ea typeface="Muli"/>
                <a:cs typeface="Muli"/>
                <a:sym typeface="Muli"/>
              </a:rPr>
              <a:t>Baliser les zones critiques de navigation </a:t>
            </a:r>
            <a:r>
              <a:rPr lang="en" sz="1200" i="1" dirty="0" smtClean="0">
                <a:latin typeface="Muli"/>
                <a:ea typeface="Muli"/>
                <a:cs typeface="Muli"/>
                <a:sym typeface="Muli"/>
              </a:rPr>
              <a:t>à 5km/h</a:t>
            </a:r>
            <a:endParaRPr lang="en" sz="1200" i="1" dirty="0">
              <a:latin typeface="Muli"/>
              <a:ea typeface="Muli"/>
              <a:cs typeface="Muli"/>
              <a:sym typeface="Muli"/>
            </a:endParaRPr>
          </a:p>
          <a:p>
            <a:pPr lvl="0" rtl="0">
              <a:lnSpc>
                <a:spcPct val="115000"/>
              </a:lnSpc>
              <a:spcBef>
                <a:spcPts val="0"/>
              </a:spcBef>
              <a:buNone/>
            </a:pPr>
            <a:endParaRPr sz="1200" dirty="0">
              <a:latin typeface="Muli"/>
              <a:ea typeface="Muli"/>
              <a:cs typeface="Muli"/>
              <a:sym typeface="Muli"/>
            </a:endParaRPr>
          </a:p>
          <a:p>
            <a:pPr lvl="0" rtl="0">
              <a:lnSpc>
                <a:spcPct val="115000"/>
              </a:lnSpc>
              <a:spcBef>
                <a:spcPts val="0"/>
              </a:spcBef>
              <a:buNone/>
            </a:pPr>
            <a:r>
              <a:rPr lang="en" sz="1300" b="1" dirty="0">
                <a:latin typeface="Muli"/>
                <a:ea typeface="Muli"/>
                <a:cs typeface="Muli"/>
                <a:sym typeface="Muli"/>
              </a:rPr>
              <a:t>Analyse de l’eau avec le RSVL</a:t>
            </a:r>
          </a:p>
          <a:p>
            <a:pPr lvl="0" rtl="0">
              <a:lnSpc>
                <a:spcPct val="115000"/>
              </a:lnSpc>
              <a:spcBef>
                <a:spcPts val="0"/>
              </a:spcBef>
              <a:buClr>
                <a:schemeClr val="dk1"/>
              </a:buClr>
              <a:buFont typeface="Arial"/>
              <a:buNone/>
            </a:pPr>
            <a:endParaRPr sz="1200" dirty="0">
              <a:latin typeface="Muli"/>
              <a:ea typeface="Muli"/>
              <a:cs typeface="Muli"/>
              <a:sym typeface="Muli"/>
            </a:endParaRPr>
          </a:p>
          <a:p>
            <a:pPr lvl="0" rtl="0">
              <a:lnSpc>
                <a:spcPct val="115000"/>
              </a:lnSpc>
              <a:spcBef>
                <a:spcPts val="0"/>
              </a:spcBef>
              <a:buClr>
                <a:schemeClr val="dk1"/>
              </a:buClr>
              <a:buSzPct val="84615"/>
              <a:buFont typeface="Arial"/>
              <a:buNone/>
            </a:pPr>
            <a:r>
              <a:rPr lang="en" sz="1300" b="1" dirty="0">
                <a:latin typeface="Muli"/>
                <a:ea typeface="Muli"/>
                <a:cs typeface="Muli"/>
                <a:sym typeface="Muli"/>
              </a:rPr>
              <a:t>Recommandations au CA</a:t>
            </a:r>
          </a:p>
          <a:p>
            <a:pPr>
              <a:spcBef>
                <a:spcPts val="0"/>
              </a:spcBef>
              <a:buNone/>
            </a:pPr>
            <a:endParaRPr sz="800" dirty="0">
              <a:latin typeface="Muli"/>
              <a:ea typeface="Muli"/>
              <a:cs typeface="Muli"/>
              <a:sym typeface="Muli"/>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p:cNvPicPr preferRelativeResize="0"/>
          <p:nvPr/>
        </p:nvPicPr>
        <p:blipFill>
          <a:blip r:embed="rId3">
            <a:alphaModFix amt="54000"/>
          </a:blip>
          <a:stretch>
            <a:fillRect/>
          </a:stretch>
        </p:blipFill>
        <p:spPr>
          <a:xfrm>
            <a:off x="289825" y="1390075"/>
            <a:ext cx="464324" cy="464324"/>
          </a:xfrm>
          <a:prstGeom prst="rect">
            <a:avLst/>
          </a:prstGeom>
          <a:noFill/>
          <a:ln>
            <a:noFill/>
          </a:ln>
        </p:spPr>
      </p:pic>
      <p:sp>
        <p:nvSpPr>
          <p:cNvPr id="122" name="Shape 122"/>
          <p:cNvSpPr txBox="1">
            <a:spLocks noGrp="1"/>
          </p:cNvSpPr>
          <p:nvPr>
            <p:ph type="title"/>
          </p:nvPr>
        </p:nvSpPr>
        <p:spPr>
          <a:xfrm>
            <a:off x="-100" y="22125"/>
            <a:ext cx="9144000" cy="795599"/>
          </a:xfrm>
          <a:prstGeom prst="rect">
            <a:avLst/>
          </a:prstGeom>
        </p:spPr>
        <p:txBody>
          <a:bodyPr lIns="91425" tIns="91425" rIns="91425" bIns="91425" anchor="b" anchorCtr="0">
            <a:noAutofit/>
          </a:bodyPr>
          <a:lstStyle/>
          <a:p>
            <a:pPr>
              <a:spcBef>
                <a:spcPts val="0"/>
              </a:spcBef>
              <a:buNone/>
            </a:pPr>
            <a:r>
              <a:rPr lang="en" sz="2400" b="0"/>
              <a:t>Projet commun à légiférer par le Fédéral</a:t>
            </a:r>
          </a:p>
        </p:txBody>
      </p:sp>
      <p:sp>
        <p:nvSpPr>
          <p:cNvPr id="123" name="Shape 123"/>
          <p:cNvSpPr txBox="1">
            <a:spLocks noGrp="1"/>
          </p:cNvSpPr>
          <p:nvPr>
            <p:ph type="body" idx="1"/>
          </p:nvPr>
        </p:nvSpPr>
        <p:spPr>
          <a:xfrm>
            <a:off x="914400" y="915566"/>
            <a:ext cx="8229600" cy="4176464"/>
          </a:xfrm>
          <a:prstGeom prst="rect">
            <a:avLst/>
          </a:prstGeom>
        </p:spPr>
        <p:txBody>
          <a:bodyPr lIns="91425" tIns="91425" rIns="91425" bIns="91425" anchor="t" anchorCtr="0">
            <a:noAutofit/>
          </a:bodyPr>
          <a:lstStyle/>
          <a:p>
            <a:pPr marL="457200" lvl="0" indent="-317500" rtl="0">
              <a:lnSpc>
                <a:spcPct val="115000"/>
              </a:lnSpc>
              <a:spcBef>
                <a:spcPts val="800"/>
              </a:spcBef>
              <a:buClr>
                <a:srgbClr val="434343"/>
              </a:buClr>
              <a:buSzPct val="100000"/>
              <a:buFont typeface="Arial"/>
              <a:buChar char="●"/>
            </a:pPr>
            <a:r>
              <a:rPr lang="en" sz="1400" b="1" dirty="0">
                <a:latin typeface="Muli"/>
                <a:ea typeface="Muli"/>
                <a:cs typeface="Muli"/>
                <a:sym typeface="Muli"/>
              </a:rPr>
              <a:t>Limite de vitesse sur le lac</a:t>
            </a:r>
          </a:p>
          <a:p>
            <a:pPr marL="457200" lvl="0" indent="-317500" rtl="0">
              <a:lnSpc>
                <a:spcPct val="115000"/>
              </a:lnSpc>
              <a:spcBef>
                <a:spcPts val="800"/>
              </a:spcBef>
              <a:buClr>
                <a:srgbClr val="434343"/>
              </a:buClr>
              <a:buSzPct val="100000"/>
              <a:buFont typeface="Arial"/>
              <a:buChar char="●"/>
            </a:pPr>
            <a:r>
              <a:rPr lang="en" sz="1400" b="1" dirty="0" smtClean="0">
                <a:latin typeface="Muli"/>
                <a:ea typeface="Muli"/>
                <a:cs typeface="Muli"/>
                <a:sym typeface="Muli"/>
              </a:rPr>
              <a:t>Bateau équipé de ballast </a:t>
            </a:r>
          </a:p>
          <a:p>
            <a:pPr marL="457200" lvl="0" indent="-317500" rtl="0">
              <a:lnSpc>
                <a:spcPct val="115000"/>
              </a:lnSpc>
              <a:spcBef>
                <a:spcPts val="800"/>
              </a:spcBef>
              <a:buClr>
                <a:srgbClr val="434343"/>
              </a:buClr>
              <a:buSzPct val="100000"/>
              <a:buFont typeface="Arial"/>
              <a:buChar char="●"/>
            </a:pPr>
            <a:r>
              <a:rPr lang="en" sz="1400" b="1" dirty="0" smtClean="0">
                <a:latin typeface="Muli"/>
                <a:ea typeface="Muli"/>
                <a:cs typeface="Muli"/>
                <a:sym typeface="Muli"/>
              </a:rPr>
              <a:t>Moteurs 4 temps pour les embarcations motorisées</a:t>
            </a:r>
          </a:p>
          <a:p>
            <a:pPr marL="457200" lvl="0" indent="-317500" rtl="0">
              <a:lnSpc>
                <a:spcPct val="115000"/>
              </a:lnSpc>
              <a:spcBef>
                <a:spcPts val="800"/>
              </a:spcBef>
              <a:buClr>
                <a:srgbClr val="434343"/>
              </a:buClr>
              <a:buSzPct val="100000"/>
              <a:buFont typeface="Arial"/>
              <a:buChar char="●"/>
            </a:pPr>
            <a:endParaRPr lang="en" sz="1400" b="1" dirty="0">
              <a:latin typeface="Muli"/>
              <a:ea typeface="Muli"/>
              <a:cs typeface="Muli"/>
              <a:sym typeface="Muli"/>
            </a:endParaRPr>
          </a:p>
          <a:p>
            <a:r>
              <a:rPr lang="fr-CA" sz="1400" b="1" dirty="0"/>
              <a:t>Le Règlement sur les restrictions visant l’utilisation des bâtiments </a:t>
            </a:r>
            <a:endParaRPr lang="fr-CA" sz="1400" b="1" dirty="0" smtClean="0"/>
          </a:p>
          <a:p>
            <a:endParaRPr lang="fr-CA" sz="1400" dirty="0"/>
          </a:p>
          <a:p>
            <a:r>
              <a:rPr lang="fr-CA" sz="1400" dirty="0"/>
              <a:t>Les municipalités peuvent demander au gouvernement fédéral de restreindre l’utilisation de tout bâtiment sur tous les plans d’eau du Canada, en vue de renforcer la </a:t>
            </a:r>
            <a:r>
              <a:rPr lang="fr-CA" sz="1400" b="1" dirty="0"/>
              <a:t>sécurité,</a:t>
            </a:r>
            <a:r>
              <a:rPr lang="fr-CA" sz="1400" dirty="0"/>
              <a:t> protéger </a:t>
            </a:r>
            <a:r>
              <a:rPr lang="fr-CA" sz="1400" b="1" dirty="0"/>
              <a:t>l’environnement </a:t>
            </a:r>
            <a:r>
              <a:rPr lang="fr-CA" sz="1400" dirty="0"/>
              <a:t>et assurer </a:t>
            </a:r>
            <a:r>
              <a:rPr lang="fr-CA" sz="1400" b="1" dirty="0"/>
              <a:t>l’intérêt du public</a:t>
            </a:r>
            <a:r>
              <a:rPr lang="fr-CA" sz="1400" dirty="0"/>
              <a:t>. Ces restrictions peuvent :</a:t>
            </a:r>
          </a:p>
          <a:p>
            <a:pPr marL="285750" lvl="0" indent="-285750">
              <a:buFont typeface="Arial" pitchFamily="34" charset="0"/>
              <a:buChar char="•"/>
            </a:pPr>
            <a:r>
              <a:rPr lang="fr-CA" sz="1400" dirty="0"/>
              <a:t>interdire l’utilisation de tout bâtiment;</a:t>
            </a:r>
          </a:p>
          <a:p>
            <a:pPr marL="285750" lvl="0" indent="-285750">
              <a:buFont typeface="Arial" pitchFamily="34" charset="0"/>
              <a:buChar char="•"/>
            </a:pPr>
            <a:r>
              <a:rPr lang="fr-CA" sz="1400" dirty="0"/>
              <a:t>restreindre la puissance des moteurs ou les types de propulsion;</a:t>
            </a:r>
          </a:p>
          <a:p>
            <a:pPr marL="285750" lvl="0" indent="-285750">
              <a:buFont typeface="Arial" pitchFamily="34" charset="0"/>
              <a:buChar char="•"/>
            </a:pPr>
            <a:r>
              <a:rPr lang="fr-CA" sz="1400" dirty="0"/>
              <a:t>imposer des limites de vitesse; </a:t>
            </a:r>
          </a:p>
          <a:p>
            <a:pPr marL="285750" lvl="0" indent="-285750">
              <a:buFont typeface="Arial" pitchFamily="34" charset="0"/>
              <a:buChar char="•"/>
            </a:pPr>
            <a:r>
              <a:rPr lang="fr-CA" sz="1400" dirty="0"/>
              <a:t>restreindre l’utilisation d’un bâtiment pour tirer une personne sur tout équipement sportif ou récréatif, ou pour permettre à une personne de surfer sur le sillage du bâtiment; </a:t>
            </a:r>
          </a:p>
          <a:p>
            <a:pPr marL="285750" lvl="0" indent="-285750">
              <a:buFont typeface="Arial" pitchFamily="34" charset="0"/>
              <a:buChar char="•"/>
            </a:pPr>
            <a:r>
              <a:rPr lang="fr-CA" sz="1400" dirty="0"/>
              <a:t>interdire une activité ou un événement sportif, récréatif ou public. Les restrictions peuvent s’appliquer en tout temps ou pendant certaines périodes de la journée, de la semaine, du mois ou de l’année.</a:t>
            </a:r>
          </a:p>
          <a:p>
            <a:pPr marL="457200" lvl="0" indent="-317500" rtl="0">
              <a:lnSpc>
                <a:spcPct val="115000"/>
              </a:lnSpc>
              <a:spcBef>
                <a:spcPts val="800"/>
              </a:spcBef>
              <a:buClr>
                <a:srgbClr val="434343"/>
              </a:buClr>
              <a:buSzPct val="100000"/>
              <a:buFont typeface="Arial"/>
              <a:buChar char="●"/>
            </a:pPr>
            <a:endParaRPr lang="en" sz="1400" b="1" dirty="0" smtClean="0">
              <a:latin typeface="Muli"/>
              <a:ea typeface="Muli"/>
              <a:cs typeface="Muli"/>
              <a:sym typeface="Muli"/>
            </a:endParaRPr>
          </a:p>
          <a:p>
            <a:pPr>
              <a:spcBef>
                <a:spcPts val="0"/>
              </a:spcBef>
              <a:buNone/>
            </a:pPr>
            <a:endParaRPr sz="1400" dirty="0">
              <a:latin typeface="Muli"/>
              <a:ea typeface="Muli"/>
              <a:cs typeface="Muli"/>
              <a:sym typeface="Muli"/>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100" y="22125"/>
            <a:ext cx="9144000" cy="795599"/>
          </a:xfrm>
          <a:prstGeom prst="rect">
            <a:avLst/>
          </a:prstGeom>
        </p:spPr>
        <p:txBody>
          <a:bodyPr lIns="91425" tIns="91425" rIns="91425" bIns="91425" anchor="b" anchorCtr="0">
            <a:noAutofit/>
          </a:bodyPr>
          <a:lstStyle/>
          <a:p>
            <a:pPr>
              <a:spcBef>
                <a:spcPts val="0"/>
              </a:spcBef>
              <a:buNone/>
            </a:pPr>
            <a:r>
              <a:rPr lang="en"/>
              <a:t>Merci!!!</a:t>
            </a:r>
          </a:p>
        </p:txBody>
      </p:sp>
      <p:sp>
        <p:nvSpPr>
          <p:cNvPr id="129" name="Shape 129"/>
          <p:cNvSpPr txBox="1">
            <a:spLocks noGrp="1"/>
          </p:cNvSpPr>
          <p:nvPr>
            <p:ph type="body" idx="1"/>
          </p:nvPr>
        </p:nvSpPr>
        <p:spPr>
          <a:xfrm>
            <a:off x="870725" y="1200150"/>
            <a:ext cx="8229600" cy="3725699"/>
          </a:xfrm>
          <a:prstGeom prst="rect">
            <a:avLst/>
          </a:prstGeom>
        </p:spPr>
        <p:txBody>
          <a:bodyPr lIns="91425" tIns="91425" rIns="91425" bIns="91425" anchor="t" anchorCtr="0">
            <a:noAutofit/>
          </a:bodyPr>
          <a:lstStyle/>
          <a:p>
            <a:pPr lvl="0" algn="ctr" rtl="0">
              <a:spcBef>
                <a:spcPts val="0"/>
              </a:spcBef>
              <a:buClr>
                <a:schemeClr val="dk1"/>
              </a:buClr>
              <a:buSzPct val="45833"/>
              <a:buFont typeface="Arial"/>
              <a:buNone/>
            </a:pPr>
            <a:endParaRPr lang="en" sz="2400" dirty="0" smtClean="0">
              <a:latin typeface="Muli"/>
              <a:ea typeface="Muli"/>
              <a:cs typeface="Muli"/>
              <a:sym typeface="Muli"/>
            </a:endParaRPr>
          </a:p>
          <a:p>
            <a:pPr lvl="0" algn="ctr" rtl="0">
              <a:spcBef>
                <a:spcPts val="0"/>
              </a:spcBef>
              <a:buClr>
                <a:schemeClr val="dk1"/>
              </a:buClr>
              <a:buSzPct val="45833"/>
              <a:buFont typeface="Arial"/>
              <a:buNone/>
            </a:pPr>
            <a:endParaRPr lang="en" sz="2400" dirty="0">
              <a:latin typeface="Muli"/>
              <a:ea typeface="Muli"/>
              <a:cs typeface="Muli"/>
              <a:sym typeface="Muli"/>
            </a:endParaRPr>
          </a:p>
          <a:p>
            <a:pPr lvl="0" algn="ctr" rtl="0">
              <a:spcBef>
                <a:spcPts val="0"/>
              </a:spcBef>
              <a:buClr>
                <a:schemeClr val="dk1"/>
              </a:buClr>
              <a:buSzPct val="45833"/>
              <a:buFont typeface="Arial"/>
              <a:buNone/>
            </a:pPr>
            <a:endParaRPr lang="en" sz="2400" dirty="0" smtClean="0">
              <a:latin typeface="Muli"/>
              <a:ea typeface="Muli"/>
              <a:cs typeface="Muli"/>
              <a:sym typeface="Muli"/>
            </a:endParaRPr>
          </a:p>
          <a:p>
            <a:pPr lvl="0" algn="ctr" rtl="0">
              <a:spcBef>
                <a:spcPts val="0"/>
              </a:spcBef>
              <a:buClr>
                <a:schemeClr val="dk1"/>
              </a:buClr>
              <a:buSzPct val="45833"/>
              <a:buFont typeface="Arial"/>
              <a:buNone/>
            </a:pPr>
            <a:r>
              <a:rPr lang="en" sz="2400" dirty="0" smtClean="0">
                <a:latin typeface="Muli"/>
                <a:ea typeface="Muli"/>
                <a:cs typeface="Muli"/>
                <a:sym typeface="Muli"/>
              </a:rPr>
              <a:t>Pierre </a:t>
            </a:r>
            <a:r>
              <a:rPr lang="en" sz="2400" dirty="0">
                <a:latin typeface="Muli"/>
                <a:ea typeface="Muli"/>
                <a:cs typeface="Muli"/>
                <a:sym typeface="Muli"/>
              </a:rPr>
              <a:t>Turcot</a:t>
            </a:r>
          </a:p>
          <a:p>
            <a:pPr lvl="0" algn="ctr" rtl="0">
              <a:spcBef>
                <a:spcPts val="0"/>
              </a:spcBef>
              <a:buClr>
                <a:schemeClr val="dk1"/>
              </a:buClr>
              <a:buSzPct val="78571"/>
              <a:buFont typeface="Arial"/>
              <a:buNone/>
            </a:pPr>
            <a:endParaRPr lang="en" sz="1400" dirty="0" smtClean="0">
              <a:latin typeface="Muli"/>
              <a:ea typeface="Muli"/>
              <a:cs typeface="Muli"/>
              <a:sym typeface="Muli"/>
            </a:endParaRPr>
          </a:p>
          <a:p>
            <a:pPr lvl="0" algn="ctr" rtl="0">
              <a:spcBef>
                <a:spcPts val="0"/>
              </a:spcBef>
              <a:buClr>
                <a:schemeClr val="dk1"/>
              </a:buClr>
              <a:buSzPct val="78571"/>
              <a:buFont typeface="Arial"/>
              <a:buNone/>
            </a:pPr>
            <a:r>
              <a:rPr lang="en" sz="1400" dirty="0" smtClean="0">
                <a:latin typeface="Muli"/>
                <a:ea typeface="Muli"/>
                <a:cs typeface="Muli"/>
                <a:sym typeface="Muli"/>
              </a:rPr>
              <a:t>Président </a:t>
            </a:r>
            <a:r>
              <a:rPr lang="en" sz="1400" dirty="0">
                <a:latin typeface="Muli"/>
                <a:ea typeface="Muli"/>
                <a:cs typeface="Muli"/>
                <a:sym typeface="Muli"/>
              </a:rPr>
              <a:t>de l’Association des résidents du lac Émeraude</a:t>
            </a:r>
          </a:p>
          <a:p>
            <a:pP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00" y="22125"/>
            <a:ext cx="9144000" cy="795599"/>
          </a:xfrm>
          <a:prstGeom prst="rect">
            <a:avLst/>
          </a:prstGeom>
        </p:spPr>
        <p:txBody>
          <a:bodyPr lIns="91425" tIns="91425" rIns="91425" bIns="91425" anchor="b" anchorCtr="0">
            <a:noAutofit/>
          </a:bodyPr>
          <a:lstStyle/>
          <a:p>
            <a:pPr>
              <a:spcBef>
                <a:spcPts val="0"/>
              </a:spcBef>
              <a:buNone/>
            </a:pPr>
            <a:r>
              <a:rPr lang="en"/>
              <a:t>Historique</a:t>
            </a:r>
          </a:p>
        </p:txBody>
      </p:sp>
      <p:sp>
        <p:nvSpPr>
          <p:cNvPr id="45" name="Shape 45"/>
          <p:cNvSpPr txBox="1">
            <a:spLocks noGrp="1"/>
          </p:cNvSpPr>
          <p:nvPr>
            <p:ph type="body" idx="1"/>
          </p:nvPr>
        </p:nvSpPr>
        <p:spPr>
          <a:xfrm>
            <a:off x="914400" y="1200150"/>
            <a:ext cx="8229600" cy="3725699"/>
          </a:xfrm>
          <a:prstGeom prst="rect">
            <a:avLst/>
          </a:prstGeom>
        </p:spPr>
        <p:txBody>
          <a:bodyPr lIns="91425" tIns="91425" rIns="91425" bIns="91425" anchor="t" anchorCtr="0">
            <a:noAutofit/>
          </a:bodyPr>
          <a:lstStyle/>
          <a:p>
            <a:pPr lvl="0" rtl="0">
              <a:spcBef>
                <a:spcPts val="0"/>
              </a:spcBef>
              <a:buClr>
                <a:schemeClr val="dk1"/>
              </a:buClr>
              <a:buSzPct val="78571"/>
              <a:buFont typeface="Arial"/>
              <a:buNone/>
            </a:pPr>
            <a:r>
              <a:rPr lang="en" sz="1600" dirty="0" smtClean="0">
                <a:latin typeface="Muli"/>
                <a:ea typeface="Muli"/>
                <a:cs typeface="Muli"/>
                <a:sym typeface="Muli"/>
              </a:rPr>
              <a:t>Le développement du lac Émeraude commence en 1960 lorsque Monsieur </a:t>
            </a:r>
            <a:r>
              <a:rPr lang="en" sz="1600" dirty="0">
                <a:latin typeface="Muli"/>
                <a:ea typeface="Muli"/>
                <a:cs typeface="Muli"/>
                <a:sym typeface="Muli"/>
              </a:rPr>
              <a:t>Arthur Cinq-Mars </a:t>
            </a:r>
            <a:r>
              <a:rPr lang="en" sz="1600" dirty="0" smtClean="0">
                <a:latin typeface="Muli"/>
                <a:ea typeface="Muli"/>
                <a:cs typeface="Muli"/>
                <a:sym typeface="Muli"/>
              </a:rPr>
              <a:t>décide de vendre </a:t>
            </a:r>
            <a:r>
              <a:rPr lang="en" sz="1600" dirty="0">
                <a:latin typeface="Muli"/>
                <a:ea typeface="Muli"/>
                <a:cs typeface="Muli"/>
                <a:sym typeface="Muli"/>
              </a:rPr>
              <a:t>s</a:t>
            </a:r>
            <a:r>
              <a:rPr lang="en" sz="1600" dirty="0" smtClean="0">
                <a:latin typeface="Muli"/>
                <a:ea typeface="Muli"/>
                <a:cs typeface="Muli"/>
                <a:sym typeface="Muli"/>
              </a:rPr>
              <a:t>es </a:t>
            </a:r>
            <a:r>
              <a:rPr lang="en" sz="1600" dirty="0">
                <a:latin typeface="Muli"/>
                <a:ea typeface="Muli"/>
                <a:cs typeface="Muli"/>
                <a:sym typeface="Muli"/>
              </a:rPr>
              <a:t>terrains </a:t>
            </a:r>
            <a:r>
              <a:rPr lang="en" sz="1600" dirty="0" smtClean="0">
                <a:latin typeface="Muli"/>
                <a:ea typeface="Muli"/>
                <a:cs typeface="Muli"/>
                <a:sym typeface="Muli"/>
              </a:rPr>
              <a:t>situés au bord </a:t>
            </a:r>
            <a:r>
              <a:rPr lang="en" sz="1600" dirty="0">
                <a:latin typeface="Muli"/>
                <a:ea typeface="Muli"/>
                <a:cs typeface="Muli"/>
                <a:sym typeface="Muli"/>
              </a:rPr>
              <a:t>du </a:t>
            </a:r>
            <a:r>
              <a:rPr lang="en" sz="1600" dirty="0" smtClean="0">
                <a:latin typeface="Muli"/>
                <a:ea typeface="Muli"/>
                <a:cs typeface="Muli"/>
                <a:sym typeface="Muli"/>
              </a:rPr>
              <a:t>lac.</a:t>
            </a:r>
          </a:p>
          <a:p>
            <a:pPr lvl="0" rtl="0">
              <a:spcBef>
                <a:spcPts val="0"/>
              </a:spcBef>
              <a:buClr>
                <a:schemeClr val="dk1"/>
              </a:buClr>
              <a:buSzPct val="78571"/>
              <a:buFont typeface="Arial"/>
              <a:buNone/>
            </a:pPr>
            <a:endParaRPr lang="en" sz="1600" dirty="0">
              <a:latin typeface="Muli"/>
              <a:ea typeface="Muli"/>
              <a:cs typeface="Muli"/>
              <a:sym typeface="Muli"/>
            </a:endParaRPr>
          </a:p>
          <a:p>
            <a:pPr lvl="0" rtl="0">
              <a:spcBef>
                <a:spcPts val="0"/>
              </a:spcBef>
              <a:buClr>
                <a:schemeClr val="dk1"/>
              </a:buClr>
              <a:buSzPct val="78571"/>
              <a:buFont typeface="Arial"/>
              <a:buNone/>
            </a:pPr>
            <a:r>
              <a:rPr lang="en" sz="1600" dirty="0" smtClean="0">
                <a:latin typeface="Muli"/>
                <a:ea typeface="Muli"/>
                <a:cs typeface="Muli"/>
                <a:sym typeface="Muli"/>
              </a:rPr>
              <a:t>En 1970, le Ministère </a:t>
            </a:r>
            <a:r>
              <a:rPr lang="en" sz="1600" dirty="0">
                <a:latin typeface="Muli"/>
                <a:ea typeface="Muli"/>
                <a:cs typeface="Muli"/>
                <a:sym typeface="Muli"/>
              </a:rPr>
              <a:t>des </a:t>
            </a:r>
            <a:r>
              <a:rPr lang="en" sz="1600" dirty="0" smtClean="0">
                <a:latin typeface="Muli"/>
                <a:ea typeface="Muli"/>
                <a:cs typeface="Muli"/>
                <a:sym typeface="Muli"/>
              </a:rPr>
              <a:t>Terres </a:t>
            </a:r>
            <a:r>
              <a:rPr lang="en" sz="1600" dirty="0">
                <a:latin typeface="Muli"/>
                <a:ea typeface="Muli"/>
                <a:cs typeface="Muli"/>
                <a:sym typeface="Muli"/>
              </a:rPr>
              <a:t>et Forêts </a:t>
            </a:r>
            <a:r>
              <a:rPr lang="en" sz="1600" dirty="0" smtClean="0">
                <a:latin typeface="Muli"/>
                <a:ea typeface="Muli"/>
                <a:cs typeface="Muli"/>
                <a:sym typeface="Muli"/>
              </a:rPr>
              <a:t>décide également de vendre </a:t>
            </a:r>
            <a:r>
              <a:rPr lang="en" sz="1600" dirty="0">
                <a:latin typeface="Muli"/>
                <a:ea typeface="Muli"/>
                <a:cs typeface="Muli"/>
                <a:sym typeface="Muli"/>
              </a:rPr>
              <a:t>des terrains </a:t>
            </a:r>
            <a:r>
              <a:rPr lang="en" sz="1600" dirty="0" smtClean="0">
                <a:latin typeface="Muli"/>
                <a:ea typeface="Muli"/>
                <a:cs typeface="Muli"/>
                <a:sym typeface="Muli"/>
              </a:rPr>
              <a:t>aux abords de ce plan d’eau.</a:t>
            </a:r>
            <a:endParaRPr lang="en" sz="1600" dirty="0">
              <a:latin typeface="Muli"/>
              <a:ea typeface="Muli"/>
              <a:cs typeface="Muli"/>
              <a:sym typeface="Muli"/>
            </a:endParaRPr>
          </a:p>
          <a:p>
            <a:pPr lvl="0" rtl="0">
              <a:spcBef>
                <a:spcPts val="0"/>
              </a:spcBef>
              <a:buClr>
                <a:schemeClr val="dk1"/>
              </a:buClr>
              <a:buFont typeface="Arial"/>
              <a:buNone/>
            </a:pPr>
            <a:endParaRPr sz="1600" dirty="0">
              <a:latin typeface="Muli"/>
              <a:ea typeface="Muli"/>
              <a:cs typeface="Muli"/>
              <a:sym typeface="Muli"/>
            </a:endParaRPr>
          </a:p>
          <a:p>
            <a:pPr lvl="0" rtl="0">
              <a:spcBef>
                <a:spcPts val="0"/>
              </a:spcBef>
              <a:buClr>
                <a:schemeClr val="dk1"/>
              </a:buClr>
              <a:buSzPct val="78571"/>
              <a:buFont typeface="Arial"/>
              <a:buNone/>
            </a:pPr>
            <a:r>
              <a:rPr lang="en" sz="1600" dirty="0">
                <a:latin typeface="Muli"/>
                <a:ea typeface="Muli"/>
                <a:cs typeface="Muli"/>
                <a:sym typeface="Muli"/>
              </a:rPr>
              <a:t>Une Association se forme en </a:t>
            </a:r>
            <a:r>
              <a:rPr lang="en" sz="1600" dirty="0" smtClean="0">
                <a:latin typeface="Muli"/>
                <a:ea typeface="Muli"/>
                <a:cs typeface="Muli"/>
                <a:sym typeface="Muli"/>
              </a:rPr>
              <a:t>1972. Le </a:t>
            </a:r>
            <a:r>
              <a:rPr lang="en" sz="1600" dirty="0">
                <a:latin typeface="Muli"/>
                <a:ea typeface="Muli"/>
                <a:cs typeface="Muli"/>
                <a:sym typeface="Muli"/>
              </a:rPr>
              <a:t>but premier de l’Association est de s’assurer que les résidents du lac Émeraude </a:t>
            </a:r>
            <a:r>
              <a:rPr lang="en" sz="1600" dirty="0" smtClean="0">
                <a:latin typeface="Muli"/>
                <a:ea typeface="Muli"/>
                <a:cs typeface="Muli"/>
                <a:sym typeface="Muli"/>
              </a:rPr>
              <a:t>puissent se permettre de vivre dans </a:t>
            </a:r>
            <a:r>
              <a:rPr lang="en" sz="1600" dirty="0">
                <a:latin typeface="Muli"/>
                <a:ea typeface="Muli"/>
                <a:cs typeface="Muli"/>
                <a:sym typeface="Muli"/>
              </a:rPr>
              <a:t>un environnement sain.</a:t>
            </a:r>
          </a:p>
          <a:p>
            <a:pPr lvl="0" rtl="0">
              <a:spcBef>
                <a:spcPts val="0"/>
              </a:spcBef>
              <a:buClr>
                <a:schemeClr val="dk1"/>
              </a:buClr>
              <a:buFont typeface="Arial"/>
              <a:buNone/>
            </a:pPr>
            <a:endParaRPr sz="1600" dirty="0">
              <a:latin typeface="Muli"/>
              <a:ea typeface="Muli"/>
              <a:cs typeface="Muli"/>
              <a:sym typeface="Muli"/>
            </a:endParaRPr>
          </a:p>
          <a:p>
            <a:pPr lvl="0" rtl="0">
              <a:spcBef>
                <a:spcPts val="0"/>
              </a:spcBef>
              <a:buClr>
                <a:schemeClr val="dk1"/>
              </a:buClr>
              <a:buSzPct val="78571"/>
              <a:buFont typeface="Arial"/>
              <a:buNone/>
            </a:pPr>
            <a:r>
              <a:rPr lang="en" sz="1600" dirty="0">
                <a:latin typeface="Muli"/>
                <a:ea typeface="Muli"/>
                <a:cs typeface="Muli"/>
                <a:sym typeface="Muli"/>
              </a:rPr>
              <a:t>Aujourd’hui, </a:t>
            </a:r>
            <a:r>
              <a:rPr lang="en" sz="1600" dirty="0" smtClean="0">
                <a:latin typeface="Muli"/>
                <a:ea typeface="Muli"/>
                <a:cs typeface="Muli"/>
                <a:sym typeface="Muli"/>
              </a:rPr>
              <a:t>on y compte 104 </a:t>
            </a:r>
            <a:r>
              <a:rPr lang="en" sz="1600" dirty="0">
                <a:latin typeface="Muli"/>
                <a:ea typeface="Muli"/>
                <a:cs typeface="Muli"/>
                <a:sym typeface="Muli"/>
              </a:rPr>
              <a:t>résidents qui ont </a:t>
            </a:r>
            <a:r>
              <a:rPr lang="en" sz="1600" dirty="0" smtClean="0">
                <a:latin typeface="Muli"/>
                <a:ea typeface="Muli"/>
                <a:cs typeface="Muli"/>
                <a:sym typeface="Muli"/>
              </a:rPr>
              <a:t>à coeur la </a:t>
            </a:r>
            <a:r>
              <a:rPr lang="en" sz="1600" dirty="0">
                <a:latin typeface="Muli"/>
                <a:ea typeface="Muli"/>
                <a:cs typeface="Muli"/>
                <a:sym typeface="Muli"/>
              </a:rPr>
              <a:t>protection de la qualité de l’eau </a:t>
            </a:r>
            <a:r>
              <a:rPr lang="en" sz="1600" dirty="0" smtClean="0">
                <a:latin typeface="Muli"/>
                <a:ea typeface="Muli"/>
                <a:cs typeface="Muli"/>
                <a:sym typeface="Muli"/>
              </a:rPr>
              <a:t>et </a:t>
            </a:r>
            <a:r>
              <a:rPr lang="en" sz="1600" dirty="0">
                <a:latin typeface="Muli"/>
                <a:ea typeface="Muli"/>
                <a:cs typeface="Muli"/>
                <a:sym typeface="Muli"/>
              </a:rPr>
              <a:t>le respect de l’environnement. </a:t>
            </a:r>
            <a:endParaRPr lang="en" sz="1600" dirty="0" smtClean="0">
              <a:latin typeface="Muli"/>
              <a:ea typeface="Muli"/>
              <a:cs typeface="Muli"/>
              <a:sym typeface="Muli"/>
            </a:endParaRPr>
          </a:p>
          <a:p>
            <a:pPr lvl="0" rtl="0">
              <a:spcBef>
                <a:spcPts val="0"/>
              </a:spcBef>
              <a:buClr>
                <a:schemeClr val="dk1"/>
              </a:buClr>
              <a:buSzPct val="78571"/>
              <a:buFont typeface="Arial"/>
              <a:buNone/>
            </a:pPr>
            <a:endParaRPr lang="en" sz="1600" b="1" dirty="0">
              <a:latin typeface="Muli"/>
              <a:ea typeface="Muli"/>
              <a:cs typeface="Muli"/>
              <a:sym typeface="Muli"/>
            </a:endParaRPr>
          </a:p>
          <a:p>
            <a:pPr lvl="0" rtl="0">
              <a:spcBef>
                <a:spcPts val="0"/>
              </a:spcBef>
              <a:buClr>
                <a:schemeClr val="dk1"/>
              </a:buClr>
              <a:buSzPct val="78571"/>
              <a:buFont typeface="Arial"/>
              <a:buNone/>
            </a:pPr>
            <a:r>
              <a:rPr lang="en" sz="1600" b="1" dirty="0" smtClean="0">
                <a:latin typeface="Muli"/>
                <a:ea typeface="Muli"/>
                <a:cs typeface="Muli"/>
                <a:sym typeface="Muli"/>
              </a:rPr>
              <a:t>Notre </a:t>
            </a:r>
            <a:r>
              <a:rPr lang="en" sz="1600" b="1" dirty="0">
                <a:latin typeface="Muli"/>
                <a:ea typeface="Muli"/>
                <a:cs typeface="Muli"/>
                <a:sym typeface="Muli"/>
              </a:rPr>
              <a:t>slogan: </a:t>
            </a:r>
            <a:r>
              <a:rPr lang="en" sz="1600" b="1" dirty="0" smtClean="0">
                <a:latin typeface="Muli"/>
                <a:ea typeface="Muli"/>
                <a:cs typeface="Muli"/>
                <a:sym typeface="Muli"/>
              </a:rPr>
              <a:t>    Le </a:t>
            </a:r>
            <a:r>
              <a:rPr lang="en" sz="1600" b="1" dirty="0">
                <a:latin typeface="Muli"/>
                <a:ea typeface="Muli"/>
                <a:cs typeface="Muli"/>
                <a:sym typeface="Muli"/>
              </a:rPr>
              <a:t>lac Émeraude en santé</a:t>
            </a:r>
          </a:p>
          <a:p>
            <a:pPr>
              <a:spcBef>
                <a:spcPts val="0"/>
              </a:spcBef>
              <a:buNone/>
            </a:pPr>
            <a:endParaRPr sz="1600" dirty="0">
              <a:latin typeface="Muli"/>
              <a:ea typeface="Muli"/>
              <a:cs typeface="Muli"/>
              <a:sym typeface="Muli"/>
            </a:endParaRPr>
          </a:p>
        </p:txBody>
      </p:sp>
      <p:pic>
        <p:nvPicPr>
          <p:cNvPr id="46" name="Shape 46"/>
          <p:cNvPicPr preferRelativeResize="0"/>
          <p:nvPr/>
        </p:nvPicPr>
        <p:blipFill>
          <a:blip r:embed="rId3">
            <a:alphaModFix amt="50000"/>
          </a:blip>
          <a:stretch>
            <a:fillRect/>
          </a:stretch>
        </p:blipFill>
        <p:spPr>
          <a:xfrm>
            <a:off x="289825" y="1390075"/>
            <a:ext cx="433800" cy="4338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pic>
        <p:nvPicPr>
          <p:cNvPr id="51" name="Shape 51"/>
          <p:cNvPicPr preferRelativeResize="0"/>
          <p:nvPr/>
        </p:nvPicPr>
        <p:blipFill rotWithShape="1">
          <a:blip r:embed="rId3">
            <a:alphaModFix amt="50000"/>
          </a:blip>
          <a:srcRect b="12778"/>
          <a:stretch/>
        </p:blipFill>
        <p:spPr>
          <a:xfrm>
            <a:off x="289825" y="1390075"/>
            <a:ext cx="433800" cy="441449"/>
          </a:xfrm>
          <a:prstGeom prst="rect">
            <a:avLst/>
          </a:prstGeom>
          <a:noFill/>
          <a:ln>
            <a:noFill/>
          </a:ln>
        </p:spPr>
      </p:pic>
      <p:sp>
        <p:nvSpPr>
          <p:cNvPr id="52" name="Shape 52"/>
          <p:cNvSpPr txBox="1">
            <a:spLocks noGrp="1"/>
          </p:cNvSpPr>
          <p:nvPr>
            <p:ph type="title"/>
          </p:nvPr>
        </p:nvSpPr>
        <p:spPr>
          <a:xfrm>
            <a:off x="-100" y="22125"/>
            <a:ext cx="9144000" cy="795599"/>
          </a:xfrm>
          <a:prstGeom prst="rect">
            <a:avLst/>
          </a:prstGeom>
        </p:spPr>
        <p:txBody>
          <a:bodyPr lIns="91425" tIns="91425" rIns="91425" bIns="91425" anchor="b" anchorCtr="0">
            <a:noAutofit/>
          </a:bodyPr>
          <a:lstStyle/>
          <a:p>
            <a:pPr>
              <a:spcBef>
                <a:spcPts val="0"/>
              </a:spcBef>
              <a:buNone/>
            </a:pPr>
            <a:r>
              <a:rPr lang="en"/>
              <a:t>Mission</a:t>
            </a:r>
          </a:p>
        </p:txBody>
      </p:sp>
      <p:sp>
        <p:nvSpPr>
          <p:cNvPr id="53" name="Shape 53"/>
          <p:cNvSpPr txBox="1">
            <a:spLocks noGrp="1"/>
          </p:cNvSpPr>
          <p:nvPr>
            <p:ph type="body" idx="1"/>
          </p:nvPr>
        </p:nvSpPr>
        <p:spPr>
          <a:xfrm>
            <a:off x="914400" y="1200150"/>
            <a:ext cx="8229600" cy="3725699"/>
          </a:xfrm>
          <a:prstGeom prst="rect">
            <a:avLst/>
          </a:prstGeom>
        </p:spPr>
        <p:txBody>
          <a:bodyPr lIns="91425" tIns="91425" rIns="91425" bIns="91425" anchor="t" anchorCtr="0">
            <a:noAutofit/>
          </a:bodyPr>
          <a:lstStyle/>
          <a:p>
            <a:pPr lvl="0" rtl="0">
              <a:spcBef>
                <a:spcPts val="0"/>
              </a:spcBef>
              <a:buClr>
                <a:schemeClr val="dk1"/>
              </a:buClr>
              <a:buSzPct val="78571"/>
              <a:buFont typeface="Arial"/>
              <a:buNone/>
            </a:pPr>
            <a:r>
              <a:rPr lang="en" sz="1600" dirty="0">
                <a:latin typeface="Muli"/>
                <a:ea typeface="Muli"/>
                <a:cs typeface="Muli"/>
                <a:sym typeface="Muli"/>
              </a:rPr>
              <a:t>L’Association a pour mission de voir aux intérêts et au bien-être des résidents du lac Émeraude à travers un respect total de l’environnement. </a:t>
            </a:r>
            <a:br>
              <a:rPr lang="en" sz="1600" dirty="0">
                <a:latin typeface="Muli"/>
                <a:ea typeface="Muli"/>
                <a:cs typeface="Muli"/>
                <a:sym typeface="Muli"/>
              </a:rPr>
            </a:br>
            <a:r>
              <a:rPr lang="en" sz="1600" dirty="0">
                <a:latin typeface="Muli"/>
                <a:ea typeface="Muli"/>
                <a:cs typeface="Muli"/>
                <a:sym typeface="Muli"/>
              </a:rPr>
              <a:t/>
            </a:r>
            <a:br>
              <a:rPr lang="en" sz="1600" dirty="0">
                <a:latin typeface="Muli"/>
                <a:ea typeface="Muli"/>
                <a:cs typeface="Muli"/>
                <a:sym typeface="Muli"/>
              </a:rPr>
            </a:br>
            <a:r>
              <a:rPr lang="en" sz="1600" dirty="0" smtClean="0">
                <a:latin typeface="Muli"/>
                <a:ea typeface="Muli"/>
                <a:cs typeface="Muli"/>
                <a:sym typeface="Muli"/>
              </a:rPr>
              <a:t>L’Association </a:t>
            </a:r>
            <a:r>
              <a:rPr lang="en" sz="1600" dirty="0">
                <a:latin typeface="Muli"/>
                <a:ea typeface="Muli"/>
                <a:cs typeface="Muli"/>
                <a:sym typeface="Muli"/>
              </a:rPr>
              <a:t>s’engage à:</a:t>
            </a:r>
          </a:p>
          <a:p>
            <a:pPr lvl="0" rtl="0">
              <a:spcBef>
                <a:spcPts val="0"/>
              </a:spcBef>
              <a:buClr>
                <a:schemeClr val="dk1"/>
              </a:buClr>
              <a:buFont typeface="Arial"/>
              <a:buNone/>
            </a:pPr>
            <a:endParaRPr sz="1600" dirty="0">
              <a:latin typeface="Muli"/>
              <a:ea typeface="Muli"/>
              <a:cs typeface="Muli"/>
              <a:sym typeface="Muli"/>
            </a:endParaRPr>
          </a:p>
          <a:p>
            <a:pPr marL="457200" lvl="0" indent="-317500" rtl="0">
              <a:spcBef>
                <a:spcPts val="0"/>
              </a:spcBef>
              <a:buClr>
                <a:srgbClr val="434343"/>
              </a:buClr>
              <a:buSzPct val="100000"/>
              <a:buFont typeface="Arial"/>
              <a:buChar char="●"/>
            </a:pPr>
            <a:r>
              <a:rPr lang="en" sz="1600" dirty="0">
                <a:latin typeface="Muli"/>
                <a:ea typeface="Muli"/>
                <a:cs typeface="Muli"/>
                <a:sym typeface="Muli"/>
              </a:rPr>
              <a:t>Se tenir à l’affût des gestes concrets favorisant la préservation et le respect de l’environnement.</a:t>
            </a:r>
          </a:p>
          <a:p>
            <a:pPr lvl="0" rtl="0">
              <a:spcBef>
                <a:spcPts val="0"/>
              </a:spcBef>
              <a:buNone/>
            </a:pPr>
            <a:endParaRPr sz="1600" dirty="0">
              <a:latin typeface="Muli"/>
              <a:ea typeface="Muli"/>
              <a:cs typeface="Muli"/>
              <a:sym typeface="Muli"/>
            </a:endParaRPr>
          </a:p>
          <a:p>
            <a:pPr marL="457200" lvl="0" indent="-317500" rtl="0">
              <a:spcBef>
                <a:spcPts val="0"/>
              </a:spcBef>
              <a:buClr>
                <a:srgbClr val="434343"/>
              </a:buClr>
              <a:buSzPct val="100000"/>
              <a:buFont typeface="Arial"/>
              <a:buChar char="●"/>
            </a:pPr>
            <a:r>
              <a:rPr lang="en" sz="1600" dirty="0" smtClean="0">
                <a:latin typeface="Muli"/>
                <a:ea typeface="Muli"/>
                <a:cs typeface="Muli"/>
                <a:sym typeface="Muli"/>
              </a:rPr>
              <a:t>Solliciter </a:t>
            </a:r>
            <a:r>
              <a:rPr lang="en" sz="1600" dirty="0">
                <a:latin typeface="Muli"/>
                <a:ea typeface="Muli"/>
                <a:cs typeface="Muli"/>
                <a:sym typeface="Muli"/>
              </a:rPr>
              <a:t>les commentaires constructifs des résidents dans un objectif d’amélioration</a:t>
            </a:r>
          </a:p>
          <a:p>
            <a:pPr lvl="0" rtl="0">
              <a:spcBef>
                <a:spcPts val="0"/>
              </a:spcBef>
              <a:buNone/>
            </a:pPr>
            <a:endParaRPr sz="1600" dirty="0">
              <a:latin typeface="Muli"/>
              <a:ea typeface="Muli"/>
              <a:cs typeface="Muli"/>
              <a:sym typeface="Muli"/>
            </a:endParaRPr>
          </a:p>
          <a:p>
            <a:pPr marL="457200" lvl="0" indent="-317500" rtl="0">
              <a:spcBef>
                <a:spcPts val="0"/>
              </a:spcBef>
              <a:buClr>
                <a:srgbClr val="434343"/>
              </a:buClr>
              <a:buSzPct val="100000"/>
              <a:buFont typeface="Arial"/>
              <a:buChar char="●"/>
            </a:pPr>
            <a:r>
              <a:rPr lang="en" sz="1600" dirty="0" smtClean="0">
                <a:latin typeface="Muli"/>
                <a:ea typeface="Muli"/>
                <a:cs typeface="Muli"/>
                <a:sym typeface="Muli"/>
              </a:rPr>
              <a:t>Planifier des projets et agir en lien avec </a:t>
            </a:r>
            <a:r>
              <a:rPr lang="en" sz="1600" dirty="0">
                <a:latin typeface="Muli"/>
                <a:ea typeface="Muli"/>
                <a:cs typeface="Muli"/>
                <a:sym typeface="Muli"/>
              </a:rPr>
              <a:t>la mission.</a:t>
            </a:r>
          </a:p>
          <a:p>
            <a:pPr lvl="0" rtl="0">
              <a:spcBef>
                <a:spcPts val="0"/>
              </a:spcBef>
              <a:buNone/>
            </a:pPr>
            <a:endParaRPr sz="1600" dirty="0">
              <a:latin typeface="Muli"/>
              <a:ea typeface="Muli"/>
              <a:cs typeface="Muli"/>
              <a:sym typeface="Muli"/>
            </a:endParaRPr>
          </a:p>
          <a:p>
            <a:pPr marL="457200" lvl="0" indent="-317500" rtl="0">
              <a:spcBef>
                <a:spcPts val="0"/>
              </a:spcBef>
              <a:buClr>
                <a:srgbClr val="434343"/>
              </a:buClr>
              <a:buSzPct val="100000"/>
              <a:buFont typeface="Arial"/>
              <a:buChar char="●"/>
            </a:pPr>
            <a:r>
              <a:rPr lang="en" sz="1600" dirty="0" smtClean="0">
                <a:latin typeface="Muli"/>
                <a:ea typeface="Muli"/>
                <a:cs typeface="Muli"/>
                <a:sym typeface="Muli"/>
              </a:rPr>
              <a:t>Représenter </a:t>
            </a:r>
            <a:r>
              <a:rPr lang="en" sz="1600" dirty="0">
                <a:latin typeface="Muli"/>
                <a:ea typeface="Muli"/>
                <a:cs typeface="Muli"/>
                <a:sym typeface="Muli"/>
              </a:rPr>
              <a:t>les résidents auprès d’instances gouvernementales dans différents dossiers.</a:t>
            </a:r>
          </a:p>
          <a:p>
            <a:pPr lvl="0">
              <a:spcBef>
                <a:spcPts val="0"/>
              </a:spcBef>
              <a:buNone/>
            </a:pPr>
            <a:endParaRPr sz="1600" dirty="0">
              <a:latin typeface="Muli"/>
              <a:ea typeface="Muli"/>
              <a:cs typeface="Muli"/>
              <a:sym typeface="Muli"/>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00" y="22125"/>
            <a:ext cx="9144000" cy="795599"/>
          </a:xfrm>
          <a:prstGeom prst="rect">
            <a:avLst/>
          </a:prstGeom>
        </p:spPr>
        <p:txBody>
          <a:bodyPr lIns="91425" tIns="91425" rIns="91425" bIns="91425" anchor="b" anchorCtr="0">
            <a:noAutofit/>
          </a:bodyPr>
          <a:lstStyle/>
          <a:p>
            <a:pPr>
              <a:spcBef>
                <a:spcPts val="0"/>
              </a:spcBef>
              <a:buNone/>
            </a:pPr>
            <a:r>
              <a:rPr lang="en"/>
              <a:t>Le membership</a:t>
            </a:r>
          </a:p>
        </p:txBody>
      </p:sp>
      <p:graphicFrame>
        <p:nvGraphicFramePr>
          <p:cNvPr id="59" name="Shape 59"/>
          <p:cNvGraphicFramePr/>
          <p:nvPr/>
        </p:nvGraphicFramePr>
        <p:xfrm>
          <a:off x="356525" y="1463800"/>
          <a:ext cx="8430750" cy="3175100"/>
        </p:xfrm>
        <a:graphic>
          <a:graphicData uri="http://schemas.openxmlformats.org/drawingml/2006/table">
            <a:tbl>
              <a:tblPr>
                <a:noFill/>
                <a:tableStyleId>{379EC460-55ED-4818-A922-A59373B59C40}</a:tableStyleId>
              </a:tblPr>
              <a:tblGrid>
                <a:gridCol w="843075"/>
                <a:gridCol w="843075"/>
                <a:gridCol w="843075"/>
                <a:gridCol w="843075"/>
                <a:gridCol w="843075"/>
                <a:gridCol w="843075"/>
                <a:gridCol w="843075"/>
                <a:gridCol w="843075"/>
                <a:gridCol w="843075"/>
                <a:gridCol w="843075"/>
              </a:tblGrid>
              <a:tr h="793775">
                <a:tc>
                  <a:txBody>
                    <a:bodyPr/>
                    <a:lstStyle/>
                    <a:p>
                      <a:pPr algn="ctr">
                        <a:spcBef>
                          <a:spcPts val="0"/>
                        </a:spcBef>
                        <a:buNone/>
                      </a:pPr>
                      <a:endParaRPr>
                        <a:solidFill>
                          <a:srgbClr val="434343"/>
                        </a:solidFill>
                        <a:latin typeface="Muli"/>
                        <a:ea typeface="Muli"/>
                        <a:cs typeface="Muli"/>
                        <a:sym typeface="Muli"/>
                      </a:endParaRP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tcPr>
                </a:tc>
                <a:tc>
                  <a:txBody>
                    <a:bodyPr/>
                    <a:lstStyle/>
                    <a:p>
                      <a:pPr algn="ctr">
                        <a:spcBef>
                          <a:spcPts val="0"/>
                        </a:spcBef>
                        <a:buNone/>
                      </a:pPr>
                      <a:r>
                        <a:rPr lang="en" i="1">
                          <a:solidFill>
                            <a:srgbClr val="073763"/>
                          </a:solidFill>
                          <a:latin typeface="Muli"/>
                          <a:ea typeface="Muli"/>
                          <a:cs typeface="Muli"/>
                          <a:sym typeface="Muli"/>
                        </a:rPr>
                        <a:t>2006</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solidFill>
                      <a:srgbClr val="FFFFFF"/>
                    </a:solidFill>
                  </a:tcPr>
                </a:tc>
                <a:tc>
                  <a:txBody>
                    <a:bodyPr/>
                    <a:lstStyle/>
                    <a:p>
                      <a:pPr algn="ctr">
                        <a:spcBef>
                          <a:spcPts val="0"/>
                        </a:spcBef>
                        <a:buNone/>
                      </a:pPr>
                      <a:r>
                        <a:rPr lang="en" i="1">
                          <a:solidFill>
                            <a:srgbClr val="073763"/>
                          </a:solidFill>
                          <a:latin typeface="Muli"/>
                          <a:ea typeface="Muli"/>
                          <a:cs typeface="Muli"/>
                          <a:sym typeface="Muli"/>
                        </a:rPr>
                        <a:t>2007</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solidFill>
                      <a:srgbClr val="FFFFFF"/>
                    </a:solidFill>
                  </a:tcPr>
                </a:tc>
                <a:tc>
                  <a:txBody>
                    <a:bodyPr/>
                    <a:lstStyle/>
                    <a:p>
                      <a:pPr algn="ctr">
                        <a:spcBef>
                          <a:spcPts val="0"/>
                        </a:spcBef>
                        <a:buNone/>
                      </a:pPr>
                      <a:r>
                        <a:rPr lang="en" i="1">
                          <a:solidFill>
                            <a:srgbClr val="073763"/>
                          </a:solidFill>
                          <a:latin typeface="Muli"/>
                          <a:ea typeface="Muli"/>
                          <a:cs typeface="Muli"/>
                          <a:sym typeface="Muli"/>
                        </a:rPr>
                        <a:t>2008</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solidFill>
                      <a:srgbClr val="FFFFFF"/>
                    </a:solidFill>
                  </a:tcPr>
                </a:tc>
                <a:tc>
                  <a:txBody>
                    <a:bodyPr/>
                    <a:lstStyle/>
                    <a:p>
                      <a:pPr algn="ctr">
                        <a:spcBef>
                          <a:spcPts val="0"/>
                        </a:spcBef>
                        <a:buNone/>
                      </a:pPr>
                      <a:r>
                        <a:rPr lang="en" i="1">
                          <a:solidFill>
                            <a:srgbClr val="073763"/>
                          </a:solidFill>
                          <a:latin typeface="Muli"/>
                          <a:ea typeface="Muli"/>
                          <a:cs typeface="Muli"/>
                          <a:sym typeface="Muli"/>
                        </a:rPr>
                        <a:t>2009</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solidFill>
                      <a:srgbClr val="FFFFFF"/>
                    </a:solidFill>
                  </a:tcPr>
                </a:tc>
                <a:tc>
                  <a:txBody>
                    <a:bodyPr/>
                    <a:lstStyle/>
                    <a:p>
                      <a:pPr algn="ctr">
                        <a:spcBef>
                          <a:spcPts val="0"/>
                        </a:spcBef>
                        <a:buNone/>
                      </a:pPr>
                      <a:r>
                        <a:rPr lang="en" i="1">
                          <a:solidFill>
                            <a:srgbClr val="073763"/>
                          </a:solidFill>
                          <a:latin typeface="Muli"/>
                          <a:ea typeface="Muli"/>
                          <a:cs typeface="Muli"/>
                          <a:sym typeface="Muli"/>
                        </a:rPr>
                        <a:t>2010</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solidFill>
                      <a:srgbClr val="FFFFFF"/>
                    </a:solidFill>
                  </a:tcPr>
                </a:tc>
                <a:tc>
                  <a:txBody>
                    <a:bodyPr/>
                    <a:lstStyle/>
                    <a:p>
                      <a:pPr algn="ctr">
                        <a:spcBef>
                          <a:spcPts val="0"/>
                        </a:spcBef>
                        <a:buNone/>
                      </a:pPr>
                      <a:r>
                        <a:rPr lang="en" i="1">
                          <a:solidFill>
                            <a:srgbClr val="073763"/>
                          </a:solidFill>
                          <a:latin typeface="Muli"/>
                          <a:ea typeface="Muli"/>
                          <a:cs typeface="Muli"/>
                          <a:sym typeface="Muli"/>
                        </a:rPr>
                        <a:t>2011</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solidFill>
                      <a:srgbClr val="FFFFFF"/>
                    </a:solidFill>
                  </a:tcPr>
                </a:tc>
                <a:tc>
                  <a:txBody>
                    <a:bodyPr/>
                    <a:lstStyle/>
                    <a:p>
                      <a:pPr algn="ctr">
                        <a:spcBef>
                          <a:spcPts val="0"/>
                        </a:spcBef>
                        <a:buNone/>
                      </a:pPr>
                      <a:r>
                        <a:rPr lang="en" i="1">
                          <a:solidFill>
                            <a:srgbClr val="073763"/>
                          </a:solidFill>
                          <a:latin typeface="Muli"/>
                          <a:ea typeface="Muli"/>
                          <a:cs typeface="Muli"/>
                          <a:sym typeface="Muli"/>
                        </a:rPr>
                        <a:t>2012</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solidFill>
                      <a:srgbClr val="FFFFFF"/>
                    </a:solidFill>
                  </a:tcPr>
                </a:tc>
                <a:tc>
                  <a:txBody>
                    <a:bodyPr/>
                    <a:lstStyle/>
                    <a:p>
                      <a:pPr algn="ctr">
                        <a:spcBef>
                          <a:spcPts val="0"/>
                        </a:spcBef>
                        <a:buNone/>
                      </a:pPr>
                      <a:r>
                        <a:rPr lang="en" i="1">
                          <a:solidFill>
                            <a:srgbClr val="073763"/>
                          </a:solidFill>
                          <a:latin typeface="Muli"/>
                          <a:ea typeface="Muli"/>
                          <a:cs typeface="Muli"/>
                          <a:sym typeface="Muli"/>
                        </a:rPr>
                        <a:t>2013</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solidFill>
                      <a:srgbClr val="FFFFFF"/>
                    </a:solidFill>
                  </a:tcPr>
                </a:tc>
                <a:tc>
                  <a:txBody>
                    <a:bodyPr/>
                    <a:lstStyle/>
                    <a:p>
                      <a:pPr algn="ctr">
                        <a:spcBef>
                          <a:spcPts val="0"/>
                        </a:spcBef>
                        <a:buNone/>
                      </a:pPr>
                      <a:r>
                        <a:rPr lang="en" i="1">
                          <a:solidFill>
                            <a:srgbClr val="073763"/>
                          </a:solidFill>
                          <a:latin typeface="Muli"/>
                          <a:ea typeface="Muli"/>
                          <a:cs typeface="Muli"/>
                          <a:sym typeface="Muli"/>
                        </a:rPr>
                        <a:t>2014</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solidFill>
                      <a:srgbClr val="FFFFFF"/>
                    </a:solidFill>
                  </a:tcPr>
                </a:tc>
              </a:tr>
              <a:tr h="793775">
                <a:tc>
                  <a:txBody>
                    <a:bodyPr/>
                    <a:lstStyle/>
                    <a:p>
                      <a:pPr algn="ctr">
                        <a:spcBef>
                          <a:spcPts val="0"/>
                        </a:spcBef>
                        <a:buNone/>
                      </a:pPr>
                      <a:r>
                        <a:rPr lang="en">
                          <a:solidFill>
                            <a:srgbClr val="073763"/>
                          </a:solidFill>
                          <a:latin typeface="Muli"/>
                          <a:ea typeface="Muli"/>
                          <a:cs typeface="Muli"/>
                          <a:sym typeface="Muli"/>
                        </a:rPr>
                        <a:t>Sud</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solidFill>
                      <a:srgbClr val="FFFFFF"/>
                    </a:solidFill>
                  </a:tcPr>
                </a:tc>
                <a:tc>
                  <a:txBody>
                    <a:bodyPr/>
                    <a:lstStyle/>
                    <a:p>
                      <a:pPr algn="ctr">
                        <a:spcBef>
                          <a:spcPts val="0"/>
                        </a:spcBef>
                        <a:buNone/>
                      </a:pPr>
                      <a:r>
                        <a:rPr lang="en">
                          <a:solidFill>
                            <a:srgbClr val="434343"/>
                          </a:solidFill>
                          <a:latin typeface="Muli"/>
                          <a:ea typeface="Muli"/>
                          <a:cs typeface="Muli"/>
                          <a:sym typeface="Muli"/>
                        </a:rPr>
                        <a:t>96%</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tcPr>
                </a:tc>
                <a:tc>
                  <a:txBody>
                    <a:bodyPr/>
                    <a:lstStyle/>
                    <a:p>
                      <a:pPr algn="ctr">
                        <a:spcBef>
                          <a:spcPts val="0"/>
                        </a:spcBef>
                        <a:buNone/>
                      </a:pPr>
                      <a:r>
                        <a:rPr lang="en">
                          <a:solidFill>
                            <a:srgbClr val="434343"/>
                          </a:solidFill>
                          <a:latin typeface="Muli"/>
                          <a:ea typeface="Muli"/>
                          <a:cs typeface="Muli"/>
                          <a:sym typeface="Muli"/>
                        </a:rPr>
                        <a:t>94%</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tcPr>
                </a:tc>
                <a:tc>
                  <a:txBody>
                    <a:bodyPr/>
                    <a:lstStyle/>
                    <a:p>
                      <a:pPr algn="ctr">
                        <a:spcBef>
                          <a:spcPts val="0"/>
                        </a:spcBef>
                        <a:buNone/>
                      </a:pPr>
                      <a:r>
                        <a:rPr lang="en">
                          <a:solidFill>
                            <a:srgbClr val="434343"/>
                          </a:solidFill>
                          <a:latin typeface="Muli"/>
                          <a:ea typeface="Muli"/>
                          <a:cs typeface="Muli"/>
                          <a:sym typeface="Muli"/>
                        </a:rPr>
                        <a:t>94%</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tcPr>
                </a:tc>
                <a:tc>
                  <a:txBody>
                    <a:bodyPr/>
                    <a:lstStyle/>
                    <a:p>
                      <a:pPr algn="ctr">
                        <a:spcBef>
                          <a:spcPts val="0"/>
                        </a:spcBef>
                        <a:buNone/>
                      </a:pPr>
                      <a:r>
                        <a:rPr lang="en">
                          <a:solidFill>
                            <a:srgbClr val="434343"/>
                          </a:solidFill>
                          <a:latin typeface="Muli"/>
                          <a:ea typeface="Muli"/>
                          <a:cs typeface="Muli"/>
                          <a:sym typeface="Muli"/>
                        </a:rPr>
                        <a:t>94%</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tcPr>
                </a:tc>
                <a:tc>
                  <a:txBody>
                    <a:bodyPr/>
                    <a:lstStyle/>
                    <a:p>
                      <a:pPr algn="ctr">
                        <a:spcBef>
                          <a:spcPts val="0"/>
                        </a:spcBef>
                        <a:buNone/>
                      </a:pPr>
                      <a:r>
                        <a:rPr lang="en">
                          <a:solidFill>
                            <a:srgbClr val="434343"/>
                          </a:solidFill>
                          <a:latin typeface="Muli"/>
                          <a:ea typeface="Muli"/>
                          <a:cs typeface="Muli"/>
                          <a:sym typeface="Muli"/>
                        </a:rPr>
                        <a:t>94%</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tcPr>
                </a:tc>
                <a:tc>
                  <a:txBody>
                    <a:bodyPr/>
                    <a:lstStyle/>
                    <a:p>
                      <a:pPr algn="ctr">
                        <a:spcBef>
                          <a:spcPts val="0"/>
                        </a:spcBef>
                        <a:buNone/>
                      </a:pPr>
                      <a:r>
                        <a:rPr lang="en">
                          <a:solidFill>
                            <a:srgbClr val="434343"/>
                          </a:solidFill>
                          <a:latin typeface="Muli"/>
                          <a:ea typeface="Muli"/>
                          <a:cs typeface="Muli"/>
                          <a:sym typeface="Muli"/>
                        </a:rPr>
                        <a:t>86%</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tcPr>
                </a:tc>
                <a:tc>
                  <a:txBody>
                    <a:bodyPr/>
                    <a:lstStyle/>
                    <a:p>
                      <a:pPr algn="ctr">
                        <a:spcBef>
                          <a:spcPts val="0"/>
                        </a:spcBef>
                        <a:buNone/>
                      </a:pPr>
                      <a:r>
                        <a:rPr lang="en">
                          <a:solidFill>
                            <a:srgbClr val="434343"/>
                          </a:solidFill>
                          <a:latin typeface="Muli"/>
                          <a:ea typeface="Muli"/>
                          <a:cs typeface="Muli"/>
                          <a:sym typeface="Muli"/>
                        </a:rPr>
                        <a:t>94%</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tcPr>
                </a:tc>
                <a:tc>
                  <a:txBody>
                    <a:bodyPr/>
                    <a:lstStyle/>
                    <a:p>
                      <a:pPr algn="ctr">
                        <a:spcBef>
                          <a:spcPts val="0"/>
                        </a:spcBef>
                        <a:buNone/>
                      </a:pPr>
                      <a:r>
                        <a:rPr lang="en">
                          <a:solidFill>
                            <a:srgbClr val="434343"/>
                          </a:solidFill>
                          <a:latin typeface="Muli"/>
                          <a:ea typeface="Muli"/>
                          <a:cs typeface="Muli"/>
                          <a:sym typeface="Muli"/>
                        </a:rPr>
                        <a:t>94%</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tcPr>
                </a:tc>
                <a:tc>
                  <a:txBody>
                    <a:bodyPr/>
                    <a:lstStyle/>
                    <a:p>
                      <a:pPr algn="ctr">
                        <a:spcBef>
                          <a:spcPts val="0"/>
                        </a:spcBef>
                        <a:buNone/>
                      </a:pPr>
                      <a:r>
                        <a:rPr lang="en">
                          <a:solidFill>
                            <a:srgbClr val="434343"/>
                          </a:solidFill>
                          <a:latin typeface="Muli"/>
                          <a:ea typeface="Muli"/>
                          <a:cs typeface="Muli"/>
                          <a:sym typeface="Muli"/>
                        </a:rPr>
                        <a:t>94%</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tcPr>
                </a:tc>
              </a:tr>
              <a:tr h="793775">
                <a:tc>
                  <a:txBody>
                    <a:bodyPr/>
                    <a:lstStyle/>
                    <a:p>
                      <a:pPr algn="ctr">
                        <a:spcBef>
                          <a:spcPts val="0"/>
                        </a:spcBef>
                        <a:buNone/>
                      </a:pPr>
                      <a:r>
                        <a:rPr lang="en">
                          <a:solidFill>
                            <a:srgbClr val="073763"/>
                          </a:solidFill>
                          <a:latin typeface="Muli"/>
                          <a:ea typeface="Muli"/>
                          <a:cs typeface="Muli"/>
                          <a:sym typeface="Muli"/>
                        </a:rPr>
                        <a:t>Nord</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solidFill>
                      <a:srgbClr val="FFFFFF"/>
                    </a:solidFill>
                  </a:tcPr>
                </a:tc>
                <a:tc>
                  <a:txBody>
                    <a:bodyPr/>
                    <a:lstStyle/>
                    <a:p>
                      <a:pPr algn="ctr">
                        <a:spcBef>
                          <a:spcPts val="0"/>
                        </a:spcBef>
                        <a:buNone/>
                      </a:pPr>
                      <a:r>
                        <a:rPr lang="en">
                          <a:solidFill>
                            <a:srgbClr val="434343"/>
                          </a:solidFill>
                          <a:latin typeface="Muli"/>
                          <a:ea typeface="Muli"/>
                          <a:cs typeface="Muli"/>
                          <a:sym typeface="Muli"/>
                        </a:rPr>
                        <a:t>78%</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tcPr>
                </a:tc>
                <a:tc>
                  <a:txBody>
                    <a:bodyPr/>
                    <a:lstStyle/>
                    <a:p>
                      <a:pPr algn="ctr">
                        <a:spcBef>
                          <a:spcPts val="0"/>
                        </a:spcBef>
                        <a:buNone/>
                      </a:pPr>
                      <a:r>
                        <a:rPr lang="en">
                          <a:solidFill>
                            <a:srgbClr val="434343"/>
                          </a:solidFill>
                          <a:latin typeface="Muli"/>
                          <a:ea typeface="Muli"/>
                          <a:cs typeface="Muli"/>
                          <a:sym typeface="Muli"/>
                        </a:rPr>
                        <a:t>65%</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tcPr>
                </a:tc>
                <a:tc>
                  <a:txBody>
                    <a:bodyPr/>
                    <a:lstStyle/>
                    <a:p>
                      <a:pPr algn="ctr">
                        <a:spcBef>
                          <a:spcPts val="0"/>
                        </a:spcBef>
                        <a:buNone/>
                      </a:pPr>
                      <a:r>
                        <a:rPr lang="en">
                          <a:solidFill>
                            <a:srgbClr val="434343"/>
                          </a:solidFill>
                          <a:latin typeface="Muli"/>
                          <a:ea typeface="Muli"/>
                          <a:cs typeface="Muli"/>
                          <a:sym typeface="Muli"/>
                        </a:rPr>
                        <a:t>90%</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tcPr>
                </a:tc>
                <a:tc>
                  <a:txBody>
                    <a:bodyPr/>
                    <a:lstStyle/>
                    <a:p>
                      <a:pPr algn="ctr">
                        <a:spcBef>
                          <a:spcPts val="0"/>
                        </a:spcBef>
                        <a:buNone/>
                      </a:pPr>
                      <a:r>
                        <a:rPr lang="en">
                          <a:solidFill>
                            <a:srgbClr val="434343"/>
                          </a:solidFill>
                          <a:latin typeface="Muli"/>
                          <a:ea typeface="Muli"/>
                          <a:cs typeface="Muli"/>
                          <a:sym typeface="Muli"/>
                        </a:rPr>
                        <a:t>81%</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tcPr>
                </a:tc>
                <a:tc>
                  <a:txBody>
                    <a:bodyPr/>
                    <a:lstStyle/>
                    <a:p>
                      <a:pPr algn="ctr">
                        <a:spcBef>
                          <a:spcPts val="0"/>
                        </a:spcBef>
                        <a:buNone/>
                      </a:pPr>
                      <a:r>
                        <a:rPr lang="en">
                          <a:solidFill>
                            <a:srgbClr val="434343"/>
                          </a:solidFill>
                          <a:latin typeface="Muli"/>
                          <a:ea typeface="Muli"/>
                          <a:cs typeface="Muli"/>
                          <a:sym typeface="Muli"/>
                        </a:rPr>
                        <a:t>85%</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tcPr>
                </a:tc>
                <a:tc>
                  <a:txBody>
                    <a:bodyPr/>
                    <a:lstStyle/>
                    <a:p>
                      <a:pPr algn="ctr">
                        <a:spcBef>
                          <a:spcPts val="0"/>
                        </a:spcBef>
                        <a:buNone/>
                      </a:pPr>
                      <a:r>
                        <a:rPr lang="en">
                          <a:solidFill>
                            <a:srgbClr val="434343"/>
                          </a:solidFill>
                          <a:latin typeface="Muli"/>
                          <a:ea typeface="Muli"/>
                          <a:cs typeface="Muli"/>
                          <a:sym typeface="Muli"/>
                        </a:rPr>
                        <a:t>76%</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tcPr>
                </a:tc>
                <a:tc>
                  <a:txBody>
                    <a:bodyPr/>
                    <a:lstStyle/>
                    <a:p>
                      <a:pPr algn="ctr">
                        <a:spcBef>
                          <a:spcPts val="0"/>
                        </a:spcBef>
                        <a:buNone/>
                      </a:pPr>
                      <a:r>
                        <a:rPr lang="en">
                          <a:solidFill>
                            <a:srgbClr val="434343"/>
                          </a:solidFill>
                          <a:latin typeface="Muli"/>
                          <a:ea typeface="Muli"/>
                          <a:cs typeface="Muli"/>
                          <a:sym typeface="Muli"/>
                        </a:rPr>
                        <a:t>87%</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tcPr>
                </a:tc>
                <a:tc>
                  <a:txBody>
                    <a:bodyPr/>
                    <a:lstStyle/>
                    <a:p>
                      <a:pPr algn="ctr">
                        <a:spcBef>
                          <a:spcPts val="0"/>
                        </a:spcBef>
                        <a:buNone/>
                      </a:pPr>
                      <a:r>
                        <a:rPr lang="en">
                          <a:solidFill>
                            <a:srgbClr val="434343"/>
                          </a:solidFill>
                          <a:latin typeface="Muli"/>
                          <a:ea typeface="Muli"/>
                          <a:cs typeface="Muli"/>
                          <a:sym typeface="Muli"/>
                        </a:rPr>
                        <a:t>91%</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tcPr>
                </a:tc>
                <a:tc>
                  <a:txBody>
                    <a:bodyPr/>
                    <a:lstStyle/>
                    <a:p>
                      <a:pPr algn="ctr">
                        <a:spcBef>
                          <a:spcPts val="0"/>
                        </a:spcBef>
                        <a:buNone/>
                      </a:pPr>
                      <a:r>
                        <a:rPr lang="en">
                          <a:solidFill>
                            <a:srgbClr val="434343"/>
                          </a:solidFill>
                          <a:latin typeface="Muli"/>
                          <a:ea typeface="Muli"/>
                          <a:cs typeface="Muli"/>
                          <a:sym typeface="Muli"/>
                        </a:rPr>
                        <a:t>87%</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tcPr>
                </a:tc>
              </a:tr>
              <a:tr h="793775">
                <a:tc>
                  <a:txBody>
                    <a:bodyPr/>
                    <a:lstStyle/>
                    <a:p>
                      <a:pPr algn="ctr">
                        <a:spcBef>
                          <a:spcPts val="0"/>
                        </a:spcBef>
                        <a:buNone/>
                      </a:pPr>
                      <a:r>
                        <a:rPr lang="en" b="1">
                          <a:solidFill>
                            <a:srgbClr val="073763"/>
                          </a:solidFill>
                          <a:latin typeface="Muli"/>
                          <a:ea typeface="Muli"/>
                          <a:cs typeface="Muli"/>
                          <a:sym typeface="Muli"/>
                        </a:rPr>
                        <a:t>Total</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solidFill>
                      <a:srgbClr val="FFFFFF"/>
                    </a:solidFill>
                  </a:tcPr>
                </a:tc>
                <a:tc>
                  <a:txBody>
                    <a:bodyPr/>
                    <a:lstStyle/>
                    <a:p>
                      <a:pPr algn="ctr">
                        <a:spcBef>
                          <a:spcPts val="0"/>
                        </a:spcBef>
                        <a:buNone/>
                      </a:pPr>
                      <a:r>
                        <a:rPr lang="en" b="1">
                          <a:solidFill>
                            <a:srgbClr val="073763"/>
                          </a:solidFill>
                          <a:latin typeface="Muli"/>
                          <a:ea typeface="Muli"/>
                          <a:cs typeface="Muli"/>
                          <a:sym typeface="Muli"/>
                        </a:rPr>
                        <a:t>87%</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tcPr>
                </a:tc>
                <a:tc>
                  <a:txBody>
                    <a:bodyPr/>
                    <a:lstStyle/>
                    <a:p>
                      <a:pPr algn="ctr">
                        <a:spcBef>
                          <a:spcPts val="0"/>
                        </a:spcBef>
                        <a:buNone/>
                      </a:pPr>
                      <a:r>
                        <a:rPr lang="en" b="1">
                          <a:solidFill>
                            <a:srgbClr val="073763"/>
                          </a:solidFill>
                          <a:latin typeface="Muli"/>
                          <a:ea typeface="Muli"/>
                          <a:cs typeface="Muli"/>
                          <a:sym typeface="Muli"/>
                        </a:rPr>
                        <a:t>80%</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tcPr>
                </a:tc>
                <a:tc>
                  <a:txBody>
                    <a:bodyPr/>
                    <a:lstStyle/>
                    <a:p>
                      <a:pPr algn="ctr">
                        <a:spcBef>
                          <a:spcPts val="0"/>
                        </a:spcBef>
                        <a:buNone/>
                      </a:pPr>
                      <a:r>
                        <a:rPr lang="en" b="1">
                          <a:solidFill>
                            <a:srgbClr val="073763"/>
                          </a:solidFill>
                          <a:latin typeface="Muli"/>
                          <a:ea typeface="Muli"/>
                          <a:cs typeface="Muli"/>
                          <a:sym typeface="Muli"/>
                        </a:rPr>
                        <a:t>92%</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tcPr>
                </a:tc>
                <a:tc>
                  <a:txBody>
                    <a:bodyPr/>
                    <a:lstStyle/>
                    <a:p>
                      <a:pPr algn="ctr">
                        <a:spcBef>
                          <a:spcPts val="0"/>
                        </a:spcBef>
                        <a:buNone/>
                      </a:pPr>
                      <a:r>
                        <a:rPr lang="en" b="1">
                          <a:solidFill>
                            <a:srgbClr val="073763"/>
                          </a:solidFill>
                          <a:latin typeface="Muli"/>
                          <a:ea typeface="Muli"/>
                          <a:cs typeface="Muli"/>
                          <a:sym typeface="Muli"/>
                        </a:rPr>
                        <a:t>88%</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tcPr>
                </a:tc>
                <a:tc>
                  <a:txBody>
                    <a:bodyPr/>
                    <a:lstStyle/>
                    <a:p>
                      <a:pPr algn="ctr">
                        <a:spcBef>
                          <a:spcPts val="0"/>
                        </a:spcBef>
                        <a:buNone/>
                      </a:pPr>
                      <a:r>
                        <a:rPr lang="en" b="1">
                          <a:solidFill>
                            <a:srgbClr val="073763"/>
                          </a:solidFill>
                          <a:latin typeface="Muli"/>
                          <a:ea typeface="Muli"/>
                          <a:cs typeface="Muli"/>
                          <a:sym typeface="Muli"/>
                        </a:rPr>
                        <a:t>90%</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tcPr>
                </a:tc>
                <a:tc>
                  <a:txBody>
                    <a:bodyPr/>
                    <a:lstStyle/>
                    <a:p>
                      <a:pPr algn="ctr">
                        <a:spcBef>
                          <a:spcPts val="0"/>
                        </a:spcBef>
                        <a:buNone/>
                      </a:pPr>
                      <a:r>
                        <a:rPr lang="en" b="1">
                          <a:solidFill>
                            <a:srgbClr val="073763"/>
                          </a:solidFill>
                          <a:latin typeface="Muli"/>
                          <a:ea typeface="Muli"/>
                          <a:cs typeface="Muli"/>
                          <a:sym typeface="Muli"/>
                        </a:rPr>
                        <a:t>81%</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tcPr>
                </a:tc>
                <a:tc>
                  <a:txBody>
                    <a:bodyPr/>
                    <a:lstStyle/>
                    <a:p>
                      <a:pPr algn="ctr">
                        <a:spcBef>
                          <a:spcPts val="0"/>
                        </a:spcBef>
                        <a:buNone/>
                      </a:pPr>
                      <a:r>
                        <a:rPr lang="en" b="1">
                          <a:solidFill>
                            <a:srgbClr val="073763"/>
                          </a:solidFill>
                          <a:latin typeface="Muli"/>
                          <a:ea typeface="Muli"/>
                          <a:cs typeface="Muli"/>
                          <a:sym typeface="Muli"/>
                        </a:rPr>
                        <a:t>90%</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tcPr>
                </a:tc>
                <a:tc>
                  <a:txBody>
                    <a:bodyPr/>
                    <a:lstStyle/>
                    <a:p>
                      <a:pPr algn="ctr">
                        <a:spcBef>
                          <a:spcPts val="0"/>
                        </a:spcBef>
                        <a:buNone/>
                      </a:pPr>
                      <a:r>
                        <a:rPr lang="en" b="1">
                          <a:solidFill>
                            <a:srgbClr val="073763"/>
                          </a:solidFill>
                          <a:latin typeface="Muli"/>
                          <a:ea typeface="Muli"/>
                          <a:cs typeface="Muli"/>
                          <a:sym typeface="Muli"/>
                        </a:rPr>
                        <a:t>94%</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tcPr>
                </a:tc>
                <a:tc>
                  <a:txBody>
                    <a:bodyPr/>
                    <a:lstStyle/>
                    <a:p>
                      <a:pPr algn="ctr">
                        <a:spcBef>
                          <a:spcPts val="0"/>
                        </a:spcBef>
                        <a:buNone/>
                      </a:pPr>
                      <a:r>
                        <a:rPr lang="en" b="1">
                          <a:solidFill>
                            <a:srgbClr val="073763"/>
                          </a:solidFill>
                          <a:latin typeface="Muli"/>
                          <a:ea typeface="Muli"/>
                          <a:cs typeface="Muli"/>
                          <a:sym typeface="Muli"/>
                        </a:rPr>
                        <a:t>90%</a:t>
                      </a:r>
                    </a:p>
                  </a:txBody>
                  <a:tcPr marL="91425" marR="91425" marT="91425" marB="91425" anchor="ctr">
                    <a:lnL w="9525" cap="flat">
                      <a:solidFill>
                        <a:srgbClr val="999999"/>
                      </a:solidFill>
                      <a:prstDash val="solid"/>
                      <a:round/>
                      <a:headEnd type="none" w="med" len="med"/>
                      <a:tailEnd type="none" w="med" len="med"/>
                    </a:lnL>
                    <a:lnR w="9525" cap="flat">
                      <a:solidFill>
                        <a:srgbClr val="999999"/>
                      </a:solidFill>
                      <a:prstDash val="solid"/>
                      <a:round/>
                      <a:headEnd type="none" w="med" len="med"/>
                      <a:tailEnd type="none" w="med" len="med"/>
                    </a:lnR>
                    <a:lnT w="9525" cap="flat">
                      <a:solidFill>
                        <a:srgbClr val="999999"/>
                      </a:solidFill>
                      <a:prstDash val="solid"/>
                      <a:round/>
                      <a:headEnd type="none" w="med" len="med"/>
                      <a:tailEnd type="none" w="med" len="med"/>
                    </a:lnT>
                    <a:lnB w="9525" cap="flat">
                      <a:solidFill>
                        <a:srgbClr val="999999"/>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Shape 64"/>
          <p:cNvPicPr preferRelativeResize="0"/>
          <p:nvPr/>
        </p:nvPicPr>
        <p:blipFill rotWithShape="1">
          <a:blip r:embed="rId3">
            <a:alphaModFix amt="50000"/>
          </a:blip>
          <a:srcRect b="17654"/>
          <a:stretch/>
        </p:blipFill>
        <p:spPr>
          <a:xfrm>
            <a:off x="289825" y="1390075"/>
            <a:ext cx="433800" cy="416746"/>
          </a:xfrm>
          <a:prstGeom prst="rect">
            <a:avLst/>
          </a:prstGeom>
          <a:noFill/>
          <a:ln>
            <a:noFill/>
          </a:ln>
        </p:spPr>
      </p:pic>
      <p:sp>
        <p:nvSpPr>
          <p:cNvPr id="65" name="Shape 65"/>
          <p:cNvSpPr txBox="1">
            <a:spLocks noGrp="1"/>
          </p:cNvSpPr>
          <p:nvPr>
            <p:ph type="title"/>
          </p:nvPr>
        </p:nvSpPr>
        <p:spPr>
          <a:xfrm>
            <a:off x="-100" y="62518"/>
            <a:ext cx="9144000" cy="638699"/>
          </a:xfrm>
          <a:prstGeom prst="rect">
            <a:avLst/>
          </a:prstGeom>
        </p:spPr>
        <p:txBody>
          <a:bodyPr lIns="91425" tIns="91425" rIns="91425" bIns="91425" anchor="b" anchorCtr="0">
            <a:noAutofit/>
          </a:bodyPr>
          <a:lstStyle/>
          <a:p>
            <a:pPr rtl="0">
              <a:spcBef>
                <a:spcPts val="0"/>
              </a:spcBef>
              <a:buNone/>
            </a:pPr>
            <a:r>
              <a:rPr lang="en"/>
              <a:t>Le lac Émeraude</a:t>
            </a:r>
          </a:p>
        </p:txBody>
      </p:sp>
      <p:sp>
        <p:nvSpPr>
          <p:cNvPr id="66" name="Shape 66"/>
          <p:cNvSpPr txBox="1">
            <a:spLocks noGrp="1"/>
          </p:cNvSpPr>
          <p:nvPr>
            <p:ph type="body" idx="1"/>
          </p:nvPr>
        </p:nvSpPr>
        <p:spPr>
          <a:xfrm>
            <a:off x="914400" y="1200150"/>
            <a:ext cx="8229600" cy="3725699"/>
          </a:xfrm>
          <a:prstGeom prst="rect">
            <a:avLst/>
          </a:prstGeom>
        </p:spPr>
        <p:txBody>
          <a:bodyPr lIns="91425" tIns="91425" rIns="91425" bIns="91425" anchor="t" anchorCtr="0">
            <a:noAutofit/>
          </a:bodyPr>
          <a:lstStyle/>
          <a:p>
            <a:pPr lvl="0" rtl="0">
              <a:spcBef>
                <a:spcPts val="0"/>
              </a:spcBef>
              <a:buClr>
                <a:schemeClr val="dk1"/>
              </a:buClr>
              <a:buSzPct val="91666"/>
              <a:buFont typeface="Arial"/>
              <a:buNone/>
            </a:pPr>
            <a:r>
              <a:rPr lang="en" sz="2000" dirty="0">
                <a:latin typeface="Muli"/>
                <a:ea typeface="Muli"/>
                <a:cs typeface="Muli"/>
                <a:sym typeface="Muli"/>
              </a:rPr>
              <a:t>Le lac Émeraude est un plan d’eau de 100 hectares avec un périmètre de 6,1 </a:t>
            </a:r>
            <a:r>
              <a:rPr lang="en" sz="2000" dirty="0" smtClean="0">
                <a:latin typeface="Muli"/>
                <a:ea typeface="Muli"/>
                <a:cs typeface="Muli"/>
                <a:sym typeface="Muli"/>
              </a:rPr>
              <a:t>kilomètres. Il mesure 2,2 </a:t>
            </a:r>
            <a:r>
              <a:rPr lang="en" sz="2000" dirty="0">
                <a:latin typeface="Muli"/>
                <a:ea typeface="Muli"/>
                <a:cs typeface="Muli"/>
                <a:sym typeface="Muli"/>
              </a:rPr>
              <a:t>kilomètres </a:t>
            </a:r>
            <a:r>
              <a:rPr lang="en" sz="2000" dirty="0" smtClean="0">
                <a:latin typeface="Muli"/>
                <a:ea typeface="Muli"/>
                <a:cs typeface="Muli"/>
                <a:sym typeface="Muli"/>
              </a:rPr>
              <a:t>dans sa partie la plus longue, avec une largeur </a:t>
            </a:r>
            <a:r>
              <a:rPr lang="en" sz="2000" dirty="0">
                <a:latin typeface="Muli"/>
                <a:ea typeface="Muli"/>
                <a:cs typeface="Muli"/>
                <a:sym typeface="Muli"/>
              </a:rPr>
              <a:t>variant de 200 mètres à 1,2 kilomètres</a:t>
            </a:r>
            <a:r>
              <a:rPr lang="en" sz="2000" dirty="0" smtClean="0">
                <a:latin typeface="Muli"/>
                <a:ea typeface="Muli"/>
                <a:cs typeface="Muli"/>
                <a:sym typeface="Muli"/>
              </a:rPr>
              <a:t>. Sa </a:t>
            </a:r>
            <a:r>
              <a:rPr lang="en" sz="2000" dirty="0">
                <a:latin typeface="Muli"/>
                <a:ea typeface="Muli"/>
                <a:cs typeface="Muli"/>
                <a:sym typeface="Muli"/>
              </a:rPr>
              <a:t>profondeur moyenne est de </a:t>
            </a:r>
            <a:r>
              <a:rPr lang="en" sz="2000" b="1" dirty="0">
                <a:latin typeface="Muli"/>
                <a:ea typeface="Muli"/>
                <a:cs typeface="Muli"/>
                <a:sym typeface="Muli"/>
              </a:rPr>
              <a:t>16,6 mètres </a:t>
            </a:r>
            <a:r>
              <a:rPr lang="en" sz="2000" dirty="0">
                <a:latin typeface="Muli"/>
                <a:ea typeface="Muli"/>
                <a:cs typeface="Muli"/>
                <a:sym typeface="Muli"/>
              </a:rPr>
              <a:t>tandis que sa profondeur maximale </a:t>
            </a:r>
            <a:r>
              <a:rPr lang="en" sz="2000" dirty="0" smtClean="0">
                <a:latin typeface="Muli"/>
                <a:ea typeface="Muli"/>
                <a:cs typeface="Muli"/>
                <a:sym typeface="Muli"/>
              </a:rPr>
              <a:t>atteint </a:t>
            </a:r>
            <a:r>
              <a:rPr lang="en" sz="2000" b="1" dirty="0" smtClean="0">
                <a:latin typeface="Muli"/>
                <a:ea typeface="Muli"/>
                <a:cs typeface="Muli"/>
                <a:sym typeface="Muli"/>
              </a:rPr>
              <a:t>57 </a:t>
            </a:r>
            <a:r>
              <a:rPr lang="en" sz="2000" b="1" dirty="0">
                <a:latin typeface="Muli"/>
                <a:ea typeface="Muli"/>
                <a:cs typeface="Muli"/>
                <a:sym typeface="Muli"/>
              </a:rPr>
              <a:t>mètres</a:t>
            </a:r>
            <a:r>
              <a:rPr lang="en" sz="2000" dirty="0">
                <a:latin typeface="Muli"/>
                <a:ea typeface="Muli"/>
                <a:cs typeface="Muli"/>
                <a:sym typeface="Muli"/>
              </a:rPr>
              <a:t>. </a:t>
            </a:r>
          </a:p>
          <a:p>
            <a:pPr lvl="0" rtl="0">
              <a:spcBef>
                <a:spcPts val="0"/>
              </a:spcBef>
              <a:buNone/>
            </a:pPr>
            <a:endParaRPr sz="2000" dirty="0">
              <a:latin typeface="Muli"/>
              <a:ea typeface="Muli"/>
              <a:cs typeface="Muli"/>
              <a:sym typeface="Muli"/>
            </a:endParaRPr>
          </a:p>
          <a:p>
            <a:pPr lvl="0" rtl="0">
              <a:spcBef>
                <a:spcPts val="0"/>
              </a:spcBef>
              <a:buClr>
                <a:schemeClr val="dk1"/>
              </a:buClr>
              <a:buSzPct val="91666"/>
              <a:buFont typeface="Arial"/>
              <a:buNone/>
            </a:pPr>
            <a:r>
              <a:rPr lang="en" sz="2000" dirty="0" smtClean="0">
                <a:latin typeface="Muli"/>
                <a:ea typeface="Muli"/>
                <a:cs typeface="Muli"/>
                <a:sym typeface="Muli"/>
              </a:rPr>
              <a:t>Le </a:t>
            </a:r>
            <a:r>
              <a:rPr lang="en" sz="2000" dirty="0">
                <a:latin typeface="Muli"/>
                <a:ea typeface="Muli"/>
                <a:cs typeface="Muli"/>
                <a:sym typeface="Muli"/>
              </a:rPr>
              <a:t>pH varie entre 7,59 et 6,16 de la surface jusqu’au fond.</a:t>
            </a:r>
          </a:p>
          <a:p>
            <a:pPr lvl="0" rtl="0">
              <a:spcBef>
                <a:spcPts val="0"/>
              </a:spcBef>
              <a:buClr>
                <a:schemeClr val="dk1"/>
              </a:buClr>
              <a:buFont typeface="Arial"/>
              <a:buNone/>
            </a:pPr>
            <a:endParaRPr sz="2000" dirty="0">
              <a:latin typeface="Muli"/>
              <a:ea typeface="Muli"/>
              <a:cs typeface="Muli"/>
              <a:sym typeface="Muli"/>
            </a:endParaRPr>
          </a:p>
          <a:p>
            <a:pPr lvl="0" rtl="0">
              <a:spcBef>
                <a:spcPts val="0"/>
              </a:spcBef>
              <a:buNone/>
            </a:pPr>
            <a:r>
              <a:rPr lang="en" sz="2000" dirty="0">
                <a:latin typeface="Muli"/>
                <a:ea typeface="Muli"/>
                <a:cs typeface="Muli"/>
                <a:sym typeface="Muli"/>
              </a:rPr>
              <a:t>L’évolution de la température en fonction de la profondeur indique que la thermocline </a:t>
            </a:r>
            <a:r>
              <a:rPr lang="en" sz="2000" dirty="0" smtClean="0">
                <a:latin typeface="Muli"/>
                <a:ea typeface="Muli"/>
                <a:cs typeface="Muli"/>
                <a:sym typeface="Muli"/>
              </a:rPr>
              <a:t>se situe entre </a:t>
            </a:r>
            <a:r>
              <a:rPr lang="en" sz="2000" dirty="0">
                <a:latin typeface="Muli"/>
                <a:ea typeface="Muli"/>
                <a:cs typeface="Muli"/>
                <a:sym typeface="Muli"/>
              </a:rPr>
              <a:t>6 et 9 mètres. </a:t>
            </a:r>
            <a:r>
              <a:rPr lang="en" sz="2000" dirty="0" smtClean="0">
                <a:latin typeface="Muli"/>
                <a:ea typeface="Muli"/>
                <a:cs typeface="Muli"/>
                <a:sym typeface="Muli"/>
              </a:rPr>
              <a:t>La </a:t>
            </a:r>
            <a:r>
              <a:rPr lang="en" sz="2000" dirty="0">
                <a:latin typeface="Muli"/>
                <a:ea typeface="Muli"/>
                <a:cs typeface="Muli"/>
                <a:sym typeface="Muli"/>
              </a:rPr>
              <a:t>température </a:t>
            </a:r>
            <a:r>
              <a:rPr lang="en" sz="2000" dirty="0" smtClean="0">
                <a:latin typeface="Muli"/>
                <a:ea typeface="Muli"/>
                <a:cs typeface="Muli"/>
                <a:sym typeface="Muli"/>
              </a:rPr>
              <a:t>est relativement </a:t>
            </a:r>
            <a:r>
              <a:rPr lang="en" sz="2000" dirty="0">
                <a:latin typeface="Muli"/>
                <a:ea typeface="Muli"/>
                <a:cs typeface="Muli"/>
                <a:sym typeface="Muli"/>
              </a:rPr>
              <a:t>fraîche </a:t>
            </a:r>
            <a:r>
              <a:rPr lang="en" sz="2000" dirty="0" smtClean="0">
                <a:latin typeface="Muli"/>
                <a:ea typeface="Muli"/>
                <a:cs typeface="Muli"/>
                <a:sym typeface="Muli"/>
              </a:rPr>
              <a:t>avec une forte </a:t>
            </a:r>
            <a:r>
              <a:rPr lang="en" sz="2000" dirty="0">
                <a:latin typeface="Muli"/>
                <a:ea typeface="Muli"/>
                <a:cs typeface="Muli"/>
                <a:sym typeface="Muli"/>
              </a:rPr>
              <a:t>concentration en oxygène sur toute la colonne d’eau.</a:t>
            </a:r>
          </a:p>
          <a:p>
            <a:pPr>
              <a:spcBef>
                <a:spcPts val="0"/>
              </a:spcBef>
              <a:buNone/>
            </a:pPr>
            <a:endParaRPr sz="2000" dirty="0">
              <a:latin typeface="Muli"/>
              <a:ea typeface="Muli"/>
              <a:cs typeface="Muli"/>
              <a:sym typeface="Muli"/>
            </a:endParaRPr>
          </a:p>
        </p:txBody>
      </p:sp>
      <p:sp>
        <p:nvSpPr>
          <p:cNvPr id="67" name="Shape 67"/>
          <p:cNvSpPr txBox="1"/>
          <p:nvPr/>
        </p:nvSpPr>
        <p:spPr>
          <a:xfrm>
            <a:off x="2406200" y="518875"/>
            <a:ext cx="4331399" cy="505200"/>
          </a:xfrm>
          <a:prstGeom prst="rect">
            <a:avLst/>
          </a:prstGeom>
          <a:noFill/>
          <a:ln>
            <a:noFill/>
          </a:ln>
        </p:spPr>
        <p:txBody>
          <a:bodyPr lIns="91425" tIns="91425" rIns="91425" bIns="91425" anchor="t" anchorCtr="0">
            <a:noAutofit/>
          </a:bodyPr>
          <a:lstStyle/>
          <a:p>
            <a:pPr algn="ctr">
              <a:spcBef>
                <a:spcPts val="0"/>
              </a:spcBef>
              <a:buNone/>
            </a:pPr>
            <a:r>
              <a:rPr lang="en">
                <a:solidFill>
                  <a:srgbClr val="FFFFFF"/>
                </a:solidFill>
                <a:latin typeface="Muli"/>
                <a:ea typeface="Muli"/>
                <a:cs typeface="Muli"/>
                <a:sym typeface="Muli"/>
              </a:rPr>
              <a:t>N46 49.863 W72 14.430</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Shape 72"/>
          <p:cNvPicPr preferRelativeResize="0"/>
          <p:nvPr/>
        </p:nvPicPr>
        <p:blipFill rotWithShape="1">
          <a:blip r:embed="rId3">
            <a:alphaModFix amt="65000"/>
          </a:blip>
          <a:srcRect b="16618"/>
          <a:stretch/>
        </p:blipFill>
        <p:spPr>
          <a:xfrm>
            <a:off x="266931" y="1390075"/>
            <a:ext cx="485175" cy="471974"/>
          </a:xfrm>
          <a:prstGeom prst="rect">
            <a:avLst/>
          </a:prstGeom>
          <a:noFill/>
          <a:ln>
            <a:noFill/>
          </a:ln>
        </p:spPr>
      </p:pic>
      <p:sp>
        <p:nvSpPr>
          <p:cNvPr id="73" name="Shape 73"/>
          <p:cNvSpPr txBox="1">
            <a:spLocks noGrp="1"/>
          </p:cNvSpPr>
          <p:nvPr>
            <p:ph type="title"/>
          </p:nvPr>
        </p:nvSpPr>
        <p:spPr>
          <a:xfrm>
            <a:off x="-100" y="22125"/>
            <a:ext cx="9144000" cy="795599"/>
          </a:xfrm>
          <a:prstGeom prst="rect">
            <a:avLst/>
          </a:prstGeom>
        </p:spPr>
        <p:txBody>
          <a:bodyPr lIns="91425" tIns="91425" rIns="91425" bIns="91425" anchor="b" anchorCtr="0">
            <a:noAutofit/>
          </a:bodyPr>
          <a:lstStyle/>
          <a:p>
            <a:pPr>
              <a:spcBef>
                <a:spcPts val="0"/>
              </a:spcBef>
              <a:buNone/>
            </a:pPr>
            <a:r>
              <a:rPr lang="en" dirty="0"/>
              <a:t>Eau du lac 2014</a:t>
            </a:r>
          </a:p>
        </p:txBody>
      </p:sp>
      <p:sp>
        <p:nvSpPr>
          <p:cNvPr id="74" name="Shape 74"/>
          <p:cNvSpPr txBox="1">
            <a:spLocks noGrp="1"/>
          </p:cNvSpPr>
          <p:nvPr>
            <p:ph type="body" idx="1"/>
          </p:nvPr>
        </p:nvSpPr>
        <p:spPr>
          <a:xfrm>
            <a:off x="914400" y="1200150"/>
            <a:ext cx="8229600" cy="3725699"/>
          </a:xfrm>
          <a:prstGeom prst="rect">
            <a:avLst/>
          </a:prstGeom>
        </p:spPr>
        <p:txBody>
          <a:bodyPr lIns="91425" tIns="91425" rIns="91425" bIns="91425" anchor="t" anchorCtr="0">
            <a:noAutofit/>
          </a:bodyPr>
          <a:lstStyle/>
          <a:p>
            <a:pPr lvl="0" rtl="0">
              <a:spcBef>
                <a:spcPts val="0"/>
              </a:spcBef>
              <a:buClr>
                <a:schemeClr val="dk1"/>
              </a:buClr>
              <a:buSzPct val="78571"/>
              <a:buFont typeface="Arial"/>
              <a:buNone/>
            </a:pPr>
            <a:r>
              <a:rPr lang="en" sz="1600" dirty="0" smtClean="0">
                <a:latin typeface="Muli"/>
                <a:ea typeface="Muli"/>
                <a:cs typeface="Muli"/>
                <a:sym typeface="Muli"/>
              </a:rPr>
              <a:t>La transparence prise par le disque </a:t>
            </a:r>
            <a:r>
              <a:rPr lang="en" sz="1600" dirty="0">
                <a:latin typeface="Muli"/>
                <a:ea typeface="Muli"/>
                <a:cs typeface="Muli"/>
                <a:sym typeface="Muli"/>
              </a:rPr>
              <a:t>de Secchi </a:t>
            </a:r>
            <a:r>
              <a:rPr lang="en" sz="1600" dirty="0" smtClean="0">
                <a:latin typeface="Muli"/>
                <a:ea typeface="Muli"/>
                <a:cs typeface="Muli"/>
                <a:sym typeface="Muli"/>
              </a:rPr>
              <a:t>était de </a:t>
            </a:r>
            <a:r>
              <a:rPr lang="en" sz="1600" b="1" dirty="0" smtClean="0">
                <a:latin typeface="Muli"/>
                <a:ea typeface="Muli"/>
                <a:cs typeface="Muli"/>
                <a:sym typeface="Muli"/>
              </a:rPr>
              <a:t>6,6 </a:t>
            </a:r>
            <a:r>
              <a:rPr lang="en" sz="1600" b="1" dirty="0">
                <a:latin typeface="Muli"/>
                <a:ea typeface="Muli"/>
                <a:cs typeface="Muli"/>
                <a:sym typeface="Muli"/>
              </a:rPr>
              <a:t>m</a:t>
            </a:r>
            <a:r>
              <a:rPr lang="en" sz="1600" dirty="0">
                <a:latin typeface="Muli"/>
                <a:ea typeface="Muli"/>
                <a:cs typeface="Muli"/>
                <a:sym typeface="Muli"/>
              </a:rPr>
              <a:t>  en 2014, </a:t>
            </a:r>
            <a:r>
              <a:rPr lang="en" sz="1600" dirty="0" smtClean="0">
                <a:latin typeface="Muli"/>
                <a:ea typeface="Muli"/>
                <a:cs typeface="Muli"/>
                <a:sym typeface="Muli"/>
              </a:rPr>
              <a:t>une moyenne </a:t>
            </a:r>
            <a:r>
              <a:rPr lang="en" sz="1600" dirty="0">
                <a:latin typeface="Muli"/>
                <a:ea typeface="Muli"/>
                <a:cs typeface="Muli"/>
                <a:sym typeface="Muli"/>
              </a:rPr>
              <a:t>de</a:t>
            </a:r>
            <a:r>
              <a:rPr lang="en" sz="1600" b="1" dirty="0">
                <a:latin typeface="Muli"/>
                <a:ea typeface="Muli"/>
                <a:cs typeface="Muli"/>
                <a:sym typeface="Muli"/>
              </a:rPr>
              <a:t> 6 m </a:t>
            </a:r>
            <a:r>
              <a:rPr lang="en" sz="1600" dirty="0">
                <a:latin typeface="Muli"/>
                <a:ea typeface="Muli"/>
                <a:cs typeface="Muli"/>
                <a:sym typeface="Muli"/>
              </a:rPr>
              <a:t>depuis 2005.</a:t>
            </a:r>
          </a:p>
          <a:p>
            <a:pPr lvl="0" rtl="0">
              <a:spcBef>
                <a:spcPts val="0"/>
              </a:spcBef>
              <a:buClr>
                <a:schemeClr val="dk1"/>
              </a:buClr>
              <a:buFont typeface="Arial"/>
              <a:buNone/>
            </a:pPr>
            <a:endParaRPr sz="1600" dirty="0">
              <a:latin typeface="Muli"/>
              <a:ea typeface="Muli"/>
              <a:cs typeface="Muli"/>
              <a:sym typeface="Muli"/>
            </a:endParaRPr>
          </a:p>
          <a:p>
            <a:pPr lvl="0" rtl="0">
              <a:spcBef>
                <a:spcPts val="0"/>
              </a:spcBef>
              <a:buClr>
                <a:schemeClr val="dk1"/>
              </a:buClr>
              <a:buSzPct val="78571"/>
              <a:buFont typeface="Arial"/>
              <a:buNone/>
            </a:pPr>
            <a:r>
              <a:rPr lang="en" sz="1600" dirty="0">
                <a:latin typeface="Muli"/>
                <a:ea typeface="Muli"/>
                <a:cs typeface="Muli"/>
                <a:sym typeface="Muli"/>
              </a:rPr>
              <a:t>La concentration moyenne de phosphore total trace mesurée est de </a:t>
            </a:r>
            <a:r>
              <a:rPr lang="en" sz="1600" b="1" dirty="0">
                <a:latin typeface="Muli"/>
                <a:ea typeface="Muli"/>
                <a:cs typeface="Muli"/>
                <a:sym typeface="Muli"/>
              </a:rPr>
              <a:t>1,8 µg/l,</a:t>
            </a:r>
            <a:r>
              <a:rPr lang="en" sz="1600" dirty="0">
                <a:latin typeface="Muli"/>
                <a:ea typeface="Muli"/>
                <a:cs typeface="Muli"/>
                <a:sym typeface="Muli"/>
              </a:rPr>
              <a:t> valeur limite est de 10 µg/l</a:t>
            </a:r>
          </a:p>
          <a:p>
            <a:pPr lvl="0" rtl="0">
              <a:spcBef>
                <a:spcPts val="0"/>
              </a:spcBef>
              <a:buClr>
                <a:schemeClr val="dk1"/>
              </a:buClr>
              <a:buFont typeface="Arial"/>
              <a:buNone/>
            </a:pPr>
            <a:endParaRPr sz="1600" dirty="0">
              <a:latin typeface="Muli"/>
              <a:ea typeface="Muli"/>
              <a:cs typeface="Muli"/>
              <a:sym typeface="Muli"/>
            </a:endParaRPr>
          </a:p>
          <a:p>
            <a:pPr lvl="0" rtl="0">
              <a:spcBef>
                <a:spcPts val="0"/>
              </a:spcBef>
              <a:buClr>
                <a:schemeClr val="dk1"/>
              </a:buClr>
              <a:buSzPct val="78571"/>
              <a:buFont typeface="Arial"/>
              <a:buNone/>
            </a:pPr>
            <a:r>
              <a:rPr lang="en" sz="1600" dirty="0">
                <a:latin typeface="Muli"/>
                <a:ea typeface="Muli"/>
                <a:cs typeface="Muli"/>
                <a:sym typeface="Muli"/>
              </a:rPr>
              <a:t>La concentration moyenne de chlorophylle est de </a:t>
            </a:r>
            <a:r>
              <a:rPr lang="en" sz="1600" b="1" dirty="0">
                <a:latin typeface="Muli"/>
                <a:ea typeface="Muli"/>
                <a:cs typeface="Muli"/>
                <a:sym typeface="Muli"/>
              </a:rPr>
              <a:t>1,5 µg/l</a:t>
            </a:r>
            <a:r>
              <a:rPr lang="en" sz="1600" dirty="0">
                <a:latin typeface="Muli"/>
                <a:ea typeface="Muli"/>
                <a:cs typeface="Muli"/>
                <a:sym typeface="Muli"/>
              </a:rPr>
              <a:t>, ce qui révèle un milieu dont la biomasse d’algues microscopiques en suspension est faible. Valeurs limites </a:t>
            </a:r>
            <a:r>
              <a:rPr lang="en" sz="1600" dirty="0" smtClean="0">
                <a:latin typeface="Muli"/>
                <a:ea typeface="Muli"/>
                <a:cs typeface="Muli"/>
                <a:sym typeface="Muli"/>
              </a:rPr>
              <a:t>sont </a:t>
            </a:r>
            <a:r>
              <a:rPr lang="en" sz="1600" dirty="0" smtClean="0">
                <a:latin typeface="Muli"/>
                <a:ea typeface="Muli"/>
                <a:cs typeface="Muli"/>
                <a:sym typeface="Muli"/>
              </a:rPr>
              <a:t>de </a:t>
            </a:r>
            <a:r>
              <a:rPr lang="en" sz="1600" dirty="0">
                <a:latin typeface="Muli"/>
                <a:ea typeface="Muli"/>
                <a:cs typeface="Muli"/>
                <a:sym typeface="Muli"/>
              </a:rPr>
              <a:t>0,25 à 6,43 µg/l</a:t>
            </a:r>
          </a:p>
          <a:p>
            <a:pPr lvl="0" rtl="0">
              <a:spcBef>
                <a:spcPts val="0"/>
              </a:spcBef>
              <a:buClr>
                <a:schemeClr val="dk1"/>
              </a:buClr>
              <a:buFont typeface="Arial"/>
              <a:buNone/>
            </a:pPr>
            <a:endParaRPr sz="1600" dirty="0">
              <a:latin typeface="Muli"/>
              <a:ea typeface="Muli"/>
              <a:cs typeface="Muli"/>
              <a:sym typeface="Muli"/>
            </a:endParaRPr>
          </a:p>
          <a:p>
            <a:pPr lvl="0" rtl="0">
              <a:spcBef>
                <a:spcPts val="0"/>
              </a:spcBef>
              <a:buClr>
                <a:schemeClr val="dk1"/>
              </a:buClr>
              <a:buSzPct val="78571"/>
              <a:buFont typeface="Arial"/>
              <a:buNone/>
            </a:pPr>
            <a:r>
              <a:rPr lang="en" sz="1600" dirty="0">
                <a:latin typeface="Muli"/>
                <a:ea typeface="Muli"/>
                <a:cs typeface="Muli"/>
                <a:sym typeface="Muli"/>
              </a:rPr>
              <a:t>La concentration moyenne de carbone organique dissous est de </a:t>
            </a:r>
            <a:r>
              <a:rPr lang="en" sz="1600" b="1" dirty="0">
                <a:latin typeface="Muli"/>
                <a:ea typeface="Muli"/>
                <a:cs typeface="Muli"/>
                <a:sym typeface="Muli"/>
              </a:rPr>
              <a:t>3,0 mg/l</a:t>
            </a:r>
            <a:r>
              <a:rPr lang="en" sz="1600" dirty="0">
                <a:latin typeface="Muli"/>
                <a:ea typeface="Muli"/>
                <a:cs typeface="Muli"/>
                <a:sym typeface="Muli"/>
              </a:rPr>
              <a:t>, ce qui indique que l’eau est légèrement colorée. La couleur a donc une faible incidence sur la transparence de l’eau. Valeurs limites </a:t>
            </a:r>
            <a:r>
              <a:rPr lang="en" sz="1600" dirty="0" smtClean="0">
                <a:latin typeface="Muli"/>
                <a:ea typeface="Muli"/>
                <a:cs typeface="Muli"/>
                <a:sym typeface="Muli"/>
              </a:rPr>
              <a:t>sont de </a:t>
            </a:r>
            <a:r>
              <a:rPr lang="en" sz="1600" dirty="0">
                <a:latin typeface="Muli"/>
                <a:ea typeface="Muli"/>
                <a:cs typeface="Muli"/>
                <a:sym typeface="Muli"/>
              </a:rPr>
              <a:t>2,3 à 11,2 mg/l</a:t>
            </a:r>
          </a:p>
          <a:p>
            <a:pPr>
              <a:spcBef>
                <a:spcPts val="0"/>
              </a:spcBef>
              <a:buNone/>
            </a:pPr>
            <a:endParaRPr sz="1400" dirty="0">
              <a:latin typeface="Muli"/>
              <a:ea typeface="Muli"/>
              <a:cs typeface="Muli"/>
              <a:sym typeface="Muli"/>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Shape 79"/>
          <p:cNvPicPr preferRelativeResize="0"/>
          <p:nvPr/>
        </p:nvPicPr>
        <p:blipFill>
          <a:blip r:embed="rId3">
            <a:alphaModFix amt="51000"/>
          </a:blip>
          <a:stretch>
            <a:fillRect/>
          </a:stretch>
        </p:blipFill>
        <p:spPr>
          <a:xfrm>
            <a:off x="289825" y="1390075"/>
            <a:ext cx="433800" cy="433800"/>
          </a:xfrm>
          <a:prstGeom prst="rect">
            <a:avLst/>
          </a:prstGeom>
          <a:noFill/>
          <a:ln>
            <a:noFill/>
          </a:ln>
        </p:spPr>
      </p:pic>
      <p:sp>
        <p:nvSpPr>
          <p:cNvPr id="80" name="Shape 80"/>
          <p:cNvSpPr txBox="1">
            <a:spLocks noGrp="1"/>
          </p:cNvSpPr>
          <p:nvPr>
            <p:ph type="title"/>
          </p:nvPr>
        </p:nvSpPr>
        <p:spPr>
          <a:xfrm>
            <a:off x="-100" y="22125"/>
            <a:ext cx="9144000" cy="795599"/>
          </a:xfrm>
          <a:prstGeom prst="rect">
            <a:avLst/>
          </a:prstGeom>
        </p:spPr>
        <p:txBody>
          <a:bodyPr lIns="91425" tIns="91425" rIns="91425" bIns="91425" anchor="b" anchorCtr="0">
            <a:noAutofit/>
          </a:bodyPr>
          <a:lstStyle/>
          <a:p>
            <a:pPr lvl="0" rtl="0">
              <a:spcBef>
                <a:spcPts val="0"/>
              </a:spcBef>
              <a:buNone/>
            </a:pPr>
            <a:r>
              <a:rPr lang="en"/>
              <a:t>Règlements au lac</a:t>
            </a:r>
          </a:p>
        </p:txBody>
      </p:sp>
      <p:sp>
        <p:nvSpPr>
          <p:cNvPr id="81" name="Shape 81"/>
          <p:cNvSpPr txBox="1">
            <a:spLocks noGrp="1"/>
          </p:cNvSpPr>
          <p:nvPr>
            <p:ph type="body" idx="1"/>
          </p:nvPr>
        </p:nvSpPr>
        <p:spPr>
          <a:xfrm>
            <a:off x="914400" y="1200150"/>
            <a:ext cx="8229600" cy="3725699"/>
          </a:xfrm>
          <a:prstGeom prst="rect">
            <a:avLst/>
          </a:prstGeom>
        </p:spPr>
        <p:txBody>
          <a:bodyPr lIns="91425" tIns="91425" rIns="91425" bIns="91425" anchor="t" anchorCtr="0">
            <a:noAutofit/>
          </a:bodyPr>
          <a:lstStyle/>
          <a:p>
            <a:pPr lvl="0" rtl="0">
              <a:spcBef>
                <a:spcPts val="0"/>
              </a:spcBef>
              <a:buNone/>
            </a:pPr>
            <a:r>
              <a:rPr lang="en" sz="2000" dirty="0">
                <a:solidFill>
                  <a:srgbClr val="0B5394"/>
                </a:solidFill>
                <a:latin typeface="Muli"/>
                <a:ea typeface="Muli"/>
                <a:cs typeface="Muli"/>
                <a:sym typeface="Muli"/>
              </a:rPr>
              <a:t>1- Accessibilité des embarcations motorisées</a:t>
            </a:r>
          </a:p>
          <a:p>
            <a:pPr lvl="0" rtl="0">
              <a:spcBef>
                <a:spcPts val="0"/>
              </a:spcBef>
              <a:buNone/>
            </a:pPr>
            <a:r>
              <a:rPr lang="en" sz="2000" i="1" dirty="0">
                <a:solidFill>
                  <a:srgbClr val="666666"/>
                </a:solidFill>
                <a:latin typeface="Muli"/>
                <a:ea typeface="Muli"/>
                <a:cs typeface="Muli"/>
                <a:sym typeface="Muli"/>
              </a:rPr>
              <a:t>(Décision entérinée par les propriétaires le 5 août 2005).</a:t>
            </a:r>
          </a:p>
          <a:p>
            <a:pPr lvl="0" rtl="0">
              <a:spcBef>
                <a:spcPts val="0"/>
              </a:spcBef>
              <a:buNone/>
            </a:pPr>
            <a:endParaRPr sz="2000" dirty="0">
              <a:latin typeface="Muli"/>
              <a:ea typeface="Muli"/>
              <a:cs typeface="Muli"/>
              <a:sym typeface="Muli"/>
            </a:endParaRPr>
          </a:p>
          <a:p>
            <a:pPr lvl="0" rtl="0">
              <a:spcBef>
                <a:spcPts val="0"/>
              </a:spcBef>
              <a:buNone/>
            </a:pPr>
            <a:r>
              <a:rPr lang="en" sz="1800" dirty="0">
                <a:latin typeface="Muli"/>
                <a:ea typeface="Muli"/>
                <a:cs typeface="Muli"/>
                <a:sym typeface="Muli"/>
              </a:rPr>
              <a:t>Seuls les propriétaires au lac Émeraude ont le droit d’utiliser une embarcation motorisée sur le lac. </a:t>
            </a:r>
          </a:p>
          <a:p>
            <a:pPr lvl="0" rtl="0">
              <a:spcBef>
                <a:spcPts val="0"/>
              </a:spcBef>
              <a:buNone/>
            </a:pPr>
            <a:endParaRPr sz="1800" dirty="0">
              <a:latin typeface="Muli"/>
              <a:ea typeface="Muli"/>
              <a:cs typeface="Muli"/>
              <a:sym typeface="Muli"/>
            </a:endParaRPr>
          </a:p>
          <a:p>
            <a:pPr lvl="0" rtl="0">
              <a:spcBef>
                <a:spcPts val="0"/>
              </a:spcBef>
              <a:buNone/>
            </a:pPr>
            <a:r>
              <a:rPr lang="en" sz="1800" dirty="0">
                <a:latin typeface="Muli"/>
                <a:ea typeface="Muli"/>
                <a:cs typeface="Muli"/>
                <a:sym typeface="Muli"/>
              </a:rPr>
              <a:t>Ce règlement a pour but de protéger notre lac contre toutes formes de polluants transportés par des embarcations </a:t>
            </a:r>
            <a:r>
              <a:rPr lang="en" sz="1800" dirty="0" smtClean="0">
                <a:latin typeface="Muli"/>
                <a:ea typeface="Muli"/>
                <a:cs typeface="Muli"/>
                <a:sym typeface="Muli"/>
              </a:rPr>
              <a:t>venant de </a:t>
            </a:r>
            <a:r>
              <a:rPr lang="en" sz="1800" dirty="0">
                <a:latin typeface="Muli"/>
                <a:ea typeface="Muli"/>
                <a:cs typeface="Muli"/>
                <a:sym typeface="Muli"/>
              </a:rPr>
              <a:t>l’extérieur (moules zébrées, etc…). </a:t>
            </a:r>
          </a:p>
          <a:p>
            <a:pPr lvl="0" rtl="0">
              <a:spcBef>
                <a:spcPts val="0"/>
              </a:spcBef>
              <a:buNone/>
            </a:pPr>
            <a:endParaRPr sz="1800" dirty="0">
              <a:latin typeface="Muli"/>
              <a:ea typeface="Muli"/>
              <a:cs typeface="Muli"/>
              <a:sym typeface="Muli"/>
            </a:endParaRPr>
          </a:p>
          <a:p>
            <a:pPr lvl="0" rtl="0">
              <a:spcBef>
                <a:spcPts val="0"/>
              </a:spcBef>
              <a:buNone/>
            </a:pPr>
            <a:r>
              <a:rPr lang="en" sz="1800" dirty="0">
                <a:latin typeface="Muli"/>
                <a:ea typeface="Muli"/>
                <a:cs typeface="Muli"/>
                <a:sym typeface="Muli"/>
              </a:rPr>
              <a:t>Nous sollicitons la collaboration des propriétaires qui possèdent une descente de bateau de voir à faire respecter ce </a:t>
            </a:r>
            <a:r>
              <a:rPr lang="en" sz="1800" dirty="0" smtClean="0">
                <a:latin typeface="Muli"/>
                <a:ea typeface="Muli"/>
                <a:cs typeface="Muli"/>
                <a:sym typeface="Muli"/>
              </a:rPr>
              <a:t>règlement.</a:t>
            </a:r>
            <a:endParaRPr lang="en" sz="1800" dirty="0">
              <a:latin typeface="Muli"/>
              <a:ea typeface="Muli"/>
              <a:cs typeface="Muli"/>
              <a:sym typeface="Muli"/>
            </a:endParaRPr>
          </a:p>
          <a:p>
            <a:pPr lvl="0" rtl="0">
              <a:spcBef>
                <a:spcPts val="0"/>
              </a:spcBef>
              <a:buNone/>
            </a:pPr>
            <a:endParaRPr sz="1400" dirty="0">
              <a:latin typeface="Muli"/>
              <a:ea typeface="Muli"/>
              <a:cs typeface="Muli"/>
              <a:sym typeface="Muli"/>
            </a:endParaRPr>
          </a:p>
          <a:p>
            <a:pPr lvl="0" rtl="0">
              <a:spcBef>
                <a:spcPts val="0"/>
              </a:spcBef>
              <a:buNone/>
            </a:pPr>
            <a:endParaRPr sz="1400" dirty="0">
              <a:latin typeface="Muli"/>
              <a:ea typeface="Muli"/>
              <a:cs typeface="Muli"/>
              <a:sym typeface="Muli"/>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Shape 86"/>
          <p:cNvPicPr preferRelativeResize="0"/>
          <p:nvPr/>
        </p:nvPicPr>
        <p:blipFill rotWithShape="1">
          <a:blip r:embed="rId3">
            <a:alphaModFix amt="79000"/>
          </a:blip>
          <a:srcRect b="16471"/>
          <a:stretch/>
        </p:blipFill>
        <p:spPr>
          <a:xfrm>
            <a:off x="289825" y="1390075"/>
            <a:ext cx="499950" cy="487224"/>
          </a:xfrm>
          <a:prstGeom prst="rect">
            <a:avLst/>
          </a:prstGeom>
          <a:noFill/>
          <a:ln>
            <a:noFill/>
          </a:ln>
        </p:spPr>
      </p:pic>
      <p:sp>
        <p:nvSpPr>
          <p:cNvPr id="87" name="Shape 87"/>
          <p:cNvSpPr txBox="1">
            <a:spLocks noGrp="1"/>
          </p:cNvSpPr>
          <p:nvPr>
            <p:ph type="title"/>
          </p:nvPr>
        </p:nvSpPr>
        <p:spPr>
          <a:xfrm>
            <a:off x="-100" y="22125"/>
            <a:ext cx="9144000" cy="795599"/>
          </a:xfrm>
          <a:prstGeom prst="rect">
            <a:avLst/>
          </a:prstGeom>
        </p:spPr>
        <p:txBody>
          <a:bodyPr lIns="91425" tIns="91425" rIns="91425" bIns="91425" anchor="b" anchorCtr="0">
            <a:noAutofit/>
          </a:bodyPr>
          <a:lstStyle/>
          <a:p>
            <a:pPr lvl="0" rtl="0">
              <a:spcBef>
                <a:spcPts val="0"/>
              </a:spcBef>
              <a:buNone/>
            </a:pPr>
            <a:r>
              <a:rPr lang="en"/>
              <a:t>Règlements au lac (suite)</a:t>
            </a:r>
          </a:p>
        </p:txBody>
      </p:sp>
      <p:sp>
        <p:nvSpPr>
          <p:cNvPr id="88" name="Shape 88"/>
          <p:cNvSpPr txBox="1">
            <a:spLocks noGrp="1"/>
          </p:cNvSpPr>
          <p:nvPr>
            <p:ph type="body" idx="1"/>
          </p:nvPr>
        </p:nvSpPr>
        <p:spPr>
          <a:xfrm>
            <a:off x="914400" y="987574"/>
            <a:ext cx="8229600" cy="4104456"/>
          </a:xfrm>
          <a:prstGeom prst="rect">
            <a:avLst/>
          </a:prstGeom>
        </p:spPr>
        <p:txBody>
          <a:bodyPr lIns="91425" tIns="91425" rIns="91425" bIns="91425" anchor="t" anchorCtr="0">
            <a:noAutofit/>
          </a:bodyPr>
          <a:lstStyle/>
          <a:p>
            <a:pPr lvl="0" rtl="0">
              <a:spcBef>
                <a:spcPts val="0"/>
              </a:spcBef>
              <a:buNone/>
            </a:pPr>
            <a:r>
              <a:rPr lang="en" sz="1600" dirty="0">
                <a:solidFill>
                  <a:srgbClr val="0B5394"/>
                </a:solidFill>
                <a:latin typeface="Muli"/>
                <a:ea typeface="Muli"/>
                <a:cs typeface="Muli"/>
                <a:sym typeface="Muli"/>
              </a:rPr>
              <a:t>2- Méthode de lavage des embarcations</a:t>
            </a:r>
          </a:p>
          <a:p>
            <a:pPr lvl="0" rtl="0">
              <a:spcBef>
                <a:spcPts val="0"/>
              </a:spcBef>
              <a:buNone/>
            </a:pPr>
            <a:r>
              <a:rPr lang="en" sz="1200" i="1" dirty="0">
                <a:solidFill>
                  <a:srgbClr val="666666"/>
                </a:solidFill>
                <a:latin typeface="Muli"/>
                <a:ea typeface="Muli"/>
                <a:cs typeface="Muli"/>
                <a:sym typeface="Muli"/>
              </a:rPr>
              <a:t>(Décision entérinée par les propriétaires le 5 août 2005).</a:t>
            </a:r>
            <a:br>
              <a:rPr lang="en" sz="1200" i="1" dirty="0">
                <a:solidFill>
                  <a:srgbClr val="666666"/>
                </a:solidFill>
                <a:latin typeface="Muli"/>
                <a:ea typeface="Muli"/>
                <a:cs typeface="Muli"/>
                <a:sym typeface="Muli"/>
              </a:rPr>
            </a:br>
            <a:endParaRPr lang="en" sz="1200" i="1" dirty="0">
              <a:solidFill>
                <a:srgbClr val="666666"/>
              </a:solidFill>
              <a:latin typeface="Muli"/>
              <a:ea typeface="Muli"/>
              <a:cs typeface="Muli"/>
              <a:sym typeface="Muli"/>
            </a:endParaRPr>
          </a:p>
          <a:p>
            <a:pPr marL="165100" lvl="0" rtl="0">
              <a:spcBef>
                <a:spcPts val="0"/>
              </a:spcBef>
              <a:buClr>
                <a:srgbClr val="434343"/>
              </a:buClr>
              <a:buSzPct val="100000"/>
            </a:pPr>
            <a:r>
              <a:rPr lang="en" sz="1100" dirty="0">
                <a:latin typeface="Muli"/>
                <a:ea typeface="Muli"/>
                <a:cs typeface="Muli"/>
                <a:sym typeface="Muli"/>
              </a:rPr>
              <a:t>Inspectez votre bateau et sa remorque ainsi que l’équipement du bateau (ancres, dérive, rouleaux, essieux, etc.) et enlevez toutes les plantes et les animaux visibles avant de quitter tout plan d’eau.</a:t>
            </a:r>
          </a:p>
          <a:p>
            <a:pPr marL="165100" lvl="0" rtl="0">
              <a:spcBef>
                <a:spcPts val="0"/>
              </a:spcBef>
              <a:buClr>
                <a:srgbClr val="434343"/>
              </a:buClr>
              <a:buSzPct val="100000"/>
            </a:pPr>
            <a:r>
              <a:rPr lang="en" sz="1100" dirty="0">
                <a:latin typeface="Muli"/>
                <a:ea typeface="Muli"/>
                <a:cs typeface="Muli"/>
                <a:sym typeface="Muli"/>
              </a:rPr>
              <a:t>Drainez l’eau du moteur, du vivier, du fond de cale et du puits d’arcasse une fois sur terre, avant de quitter tout plan d’eau.</a:t>
            </a:r>
          </a:p>
          <a:p>
            <a:pPr marL="165100" lvl="0" rtl="0">
              <a:spcBef>
                <a:spcPts val="0"/>
              </a:spcBef>
              <a:buClr>
                <a:srgbClr val="434343"/>
              </a:buClr>
              <a:buSzPct val="100000"/>
            </a:pPr>
            <a:r>
              <a:rPr lang="en" sz="1100" dirty="0">
                <a:latin typeface="Muli"/>
                <a:ea typeface="Muli"/>
                <a:cs typeface="Muli"/>
                <a:sym typeface="Muli"/>
              </a:rPr>
              <a:t>Videz votre seau de poisson-appâts sur la terre, loin du plan d’eau, avant de quitter le plan d’eau. Ne jamais relâcher de poissons-appâts vivants dans le plan d’eau, ni transporter des animaux aquatiques ou de l’eau d’un plan d’eau à un autre. Respectez les règlements applicables aux poissons-appâts.</a:t>
            </a:r>
          </a:p>
          <a:p>
            <a:pPr marL="165100" lvl="0" rtl="0">
              <a:spcBef>
                <a:spcPts val="0"/>
              </a:spcBef>
              <a:buClr>
                <a:srgbClr val="434343"/>
              </a:buClr>
              <a:buSzPct val="100000"/>
            </a:pPr>
            <a:r>
              <a:rPr lang="en" sz="1100" dirty="0">
                <a:latin typeface="Muli"/>
                <a:ea typeface="Muli"/>
                <a:cs typeface="Muli"/>
                <a:sym typeface="Muli"/>
              </a:rPr>
              <a:t>Lavez et séchez le bateau, le matériel de pêche (épuisette, canne à pêche), la remorque et autres équipements nautiques pour tuer les espèces nuisibles qui ne sont pas visibles lorsque sur la rampe de mise à l’eau. Ceci peut être fait lorsque vous retournez chez vous ou une fois à la maison. Certaines espèces aquatiques nuisibles peuvent survivre plusieurs jours hors de l’eau. </a:t>
            </a:r>
          </a:p>
          <a:p>
            <a:pPr lvl="0" indent="457200" rtl="0">
              <a:spcBef>
                <a:spcPts val="0"/>
              </a:spcBef>
              <a:buNone/>
            </a:pPr>
            <a:r>
              <a:rPr lang="en" sz="1200" dirty="0">
                <a:latin typeface="Muli"/>
                <a:ea typeface="Muli"/>
                <a:cs typeface="Muli"/>
                <a:sym typeface="Muli"/>
              </a:rPr>
              <a:t>Il est donc  important de :</a:t>
            </a:r>
          </a:p>
          <a:p>
            <a:pPr marL="914400" lvl="0" indent="-292100" rtl="0">
              <a:spcBef>
                <a:spcPts val="0"/>
              </a:spcBef>
              <a:buClr>
                <a:srgbClr val="434343"/>
              </a:buClr>
              <a:buSzPct val="100000"/>
              <a:buFont typeface="Arial"/>
              <a:buChar char="●"/>
            </a:pPr>
            <a:r>
              <a:rPr lang="en" sz="1200" dirty="0">
                <a:latin typeface="Muli"/>
                <a:ea typeface="Muli"/>
                <a:cs typeface="Muli"/>
                <a:sym typeface="Muli"/>
              </a:rPr>
              <a:t>Rincer le bateau et les équipements avec de </a:t>
            </a:r>
            <a:r>
              <a:rPr lang="en" sz="1200" b="1" dirty="0">
                <a:latin typeface="Muli"/>
                <a:ea typeface="Muli"/>
                <a:cs typeface="Muli"/>
                <a:sym typeface="Muli"/>
              </a:rPr>
              <a:t>l’eau chaude </a:t>
            </a:r>
            <a:r>
              <a:rPr lang="en" sz="1200" dirty="0">
                <a:latin typeface="Muli"/>
                <a:ea typeface="Muli"/>
                <a:cs typeface="Muli"/>
                <a:sym typeface="Muli"/>
              </a:rPr>
              <a:t>du robinet (plus de 40o C);</a:t>
            </a:r>
          </a:p>
          <a:p>
            <a:pPr marL="914400" lvl="0" indent="-292100" rtl="0">
              <a:spcBef>
                <a:spcPts val="0"/>
              </a:spcBef>
              <a:buClr>
                <a:srgbClr val="434343"/>
              </a:buClr>
              <a:buSzPct val="100000"/>
              <a:buFont typeface="Arial"/>
              <a:buChar char="●"/>
            </a:pPr>
            <a:r>
              <a:rPr lang="en" sz="1200" dirty="0">
                <a:latin typeface="Muli"/>
                <a:ea typeface="Muli"/>
                <a:cs typeface="Muli"/>
                <a:sym typeface="Muli"/>
              </a:rPr>
              <a:t>Arroser le bateau et la remorque avec un jet d’eau à </a:t>
            </a:r>
            <a:r>
              <a:rPr lang="en" sz="1200" b="1" dirty="0">
                <a:latin typeface="Muli"/>
                <a:ea typeface="Muli"/>
                <a:cs typeface="Muli"/>
                <a:sym typeface="Muli"/>
              </a:rPr>
              <a:t>haute pression </a:t>
            </a:r>
            <a:r>
              <a:rPr lang="en" sz="1200" dirty="0">
                <a:latin typeface="Muli"/>
                <a:ea typeface="Muli"/>
                <a:cs typeface="Muli"/>
                <a:sym typeface="Muli"/>
              </a:rPr>
              <a:t>(250 lb/po2);</a:t>
            </a:r>
          </a:p>
          <a:p>
            <a:pPr marL="914400" lvl="0" indent="-292100" rtl="0">
              <a:spcBef>
                <a:spcPts val="0"/>
              </a:spcBef>
              <a:buClr>
                <a:srgbClr val="434343"/>
              </a:buClr>
              <a:buSzPct val="100000"/>
              <a:buFont typeface="Arial"/>
              <a:buChar char="●"/>
            </a:pPr>
            <a:r>
              <a:rPr lang="en" sz="1200" dirty="0">
                <a:latin typeface="Muli"/>
                <a:ea typeface="Muli"/>
                <a:cs typeface="Muli"/>
                <a:sym typeface="Muli"/>
              </a:rPr>
              <a:t>Laisser sécher le bateau et les équipements pendant au moins </a:t>
            </a:r>
            <a:r>
              <a:rPr lang="en" sz="1200" b="1" dirty="0">
                <a:latin typeface="Muli"/>
                <a:ea typeface="Muli"/>
                <a:cs typeface="Muli"/>
                <a:sym typeface="Muli"/>
              </a:rPr>
              <a:t>cinq jours</a:t>
            </a:r>
            <a:r>
              <a:rPr lang="en" sz="1200" dirty="0">
                <a:latin typeface="Muli"/>
                <a:ea typeface="Muli"/>
                <a:cs typeface="Muli"/>
                <a:sym typeface="Muli"/>
              </a:rPr>
              <a:t> avant de naviguer dans un autre cours d’eau.</a:t>
            </a:r>
          </a:p>
          <a:p>
            <a:pPr marL="914400" lvl="0" indent="-292100" rtl="0">
              <a:spcBef>
                <a:spcPts val="0"/>
              </a:spcBef>
              <a:buClr>
                <a:srgbClr val="434343"/>
              </a:buClr>
              <a:buSzPct val="100000"/>
              <a:buFont typeface="Arial"/>
              <a:buChar char="●"/>
            </a:pPr>
            <a:r>
              <a:rPr lang="en" sz="1200" dirty="0">
                <a:latin typeface="Muli"/>
                <a:ea typeface="Muli"/>
                <a:cs typeface="Muli"/>
                <a:sym typeface="Muli"/>
              </a:rPr>
              <a:t>Utilisez une station de lavage, lorsqu’elle existe, avant la mise à l’eau de votre embarcation dans un nouveau lac.</a:t>
            </a:r>
          </a:p>
          <a:p>
            <a:pPr lvl="0" rtl="0">
              <a:spcBef>
                <a:spcPts val="0"/>
              </a:spcBef>
              <a:buNone/>
            </a:pPr>
            <a:endParaRPr sz="1100" dirty="0">
              <a:latin typeface="Muli"/>
              <a:ea typeface="Muli"/>
              <a:cs typeface="Muli"/>
              <a:sym typeface="Muli"/>
            </a:endParaRPr>
          </a:p>
          <a:p>
            <a:pPr lvl="0" algn="ctr" rtl="0">
              <a:spcBef>
                <a:spcPts val="0"/>
              </a:spcBef>
              <a:buNone/>
            </a:pPr>
            <a:r>
              <a:rPr lang="en" sz="1100" i="1" dirty="0">
                <a:latin typeface="Muli"/>
                <a:ea typeface="Muli"/>
                <a:cs typeface="Muli"/>
                <a:sym typeface="Muli"/>
              </a:rPr>
              <a:t>Provenant du Guide de prévention de la dispersion du Gouvernement du Québec, Ministère de l’Environnement et de la Faune</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Shape 93"/>
          <p:cNvPicPr preferRelativeResize="0"/>
          <p:nvPr/>
        </p:nvPicPr>
        <p:blipFill rotWithShape="1">
          <a:blip r:embed="rId3">
            <a:alphaModFix amt="52000"/>
          </a:blip>
          <a:srcRect b="15874"/>
          <a:stretch/>
        </p:blipFill>
        <p:spPr>
          <a:xfrm>
            <a:off x="289825" y="1390075"/>
            <a:ext cx="449800" cy="441449"/>
          </a:xfrm>
          <a:prstGeom prst="rect">
            <a:avLst/>
          </a:prstGeom>
          <a:noFill/>
          <a:ln>
            <a:noFill/>
          </a:ln>
        </p:spPr>
      </p:pic>
      <p:sp>
        <p:nvSpPr>
          <p:cNvPr id="94" name="Shape 94"/>
          <p:cNvSpPr txBox="1">
            <a:spLocks noGrp="1"/>
          </p:cNvSpPr>
          <p:nvPr>
            <p:ph type="title"/>
          </p:nvPr>
        </p:nvSpPr>
        <p:spPr>
          <a:xfrm>
            <a:off x="-100" y="22125"/>
            <a:ext cx="9144000" cy="795599"/>
          </a:xfrm>
          <a:prstGeom prst="rect">
            <a:avLst/>
          </a:prstGeom>
        </p:spPr>
        <p:txBody>
          <a:bodyPr lIns="91425" tIns="91425" rIns="91425" bIns="91425" anchor="b" anchorCtr="0">
            <a:noAutofit/>
          </a:bodyPr>
          <a:lstStyle/>
          <a:p>
            <a:pPr lvl="0" rtl="0">
              <a:spcBef>
                <a:spcPts val="0"/>
              </a:spcBef>
              <a:buNone/>
            </a:pPr>
            <a:r>
              <a:rPr lang="en"/>
              <a:t>Règlements au lac (suite)</a:t>
            </a:r>
          </a:p>
        </p:txBody>
      </p:sp>
      <p:sp>
        <p:nvSpPr>
          <p:cNvPr id="95" name="Shape 95"/>
          <p:cNvSpPr txBox="1">
            <a:spLocks noGrp="1"/>
          </p:cNvSpPr>
          <p:nvPr>
            <p:ph type="body" idx="1"/>
          </p:nvPr>
        </p:nvSpPr>
        <p:spPr>
          <a:xfrm>
            <a:off x="914400" y="1200150"/>
            <a:ext cx="8229600" cy="3725699"/>
          </a:xfrm>
          <a:prstGeom prst="rect">
            <a:avLst/>
          </a:prstGeom>
        </p:spPr>
        <p:txBody>
          <a:bodyPr lIns="91425" tIns="91425" rIns="91425" bIns="91425" anchor="t" anchorCtr="0">
            <a:noAutofit/>
          </a:bodyPr>
          <a:lstStyle/>
          <a:p>
            <a:pPr lvl="0" rtl="0">
              <a:spcBef>
                <a:spcPts val="0"/>
              </a:spcBef>
              <a:buNone/>
            </a:pPr>
            <a:r>
              <a:rPr lang="en" sz="2000" dirty="0">
                <a:solidFill>
                  <a:srgbClr val="0B5394"/>
                </a:solidFill>
                <a:latin typeface="Muli"/>
                <a:ea typeface="Muli"/>
                <a:cs typeface="Muli"/>
                <a:sym typeface="Muli"/>
              </a:rPr>
              <a:t>3- Limite de vitesse sur le lac</a:t>
            </a:r>
          </a:p>
          <a:p>
            <a:pPr lvl="0" rtl="0">
              <a:spcBef>
                <a:spcPts val="0"/>
              </a:spcBef>
              <a:buNone/>
            </a:pPr>
            <a:r>
              <a:rPr lang="en" sz="2000" i="1" dirty="0">
                <a:solidFill>
                  <a:srgbClr val="666666"/>
                </a:solidFill>
                <a:latin typeface="Muli"/>
                <a:ea typeface="Muli"/>
                <a:cs typeface="Muli"/>
                <a:sym typeface="Muli"/>
              </a:rPr>
              <a:t>(Décision entérinée par les propriétaires le 29 juin 2013).</a:t>
            </a:r>
            <a:br>
              <a:rPr lang="en" sz="2000" i="1" dirty="0">
                <a:solidFill>
                  <a:srgbClr val="666666"/>
                </a:solidFill>
                <a:latin typeface="Muli"/>
                <a:ea typeface="Muli"/>
                <a:cs typeface="Muli"/>
                <a:sym typeface="Muli"/>
              </a:rPr>
            </a:br>
            <a:endParaRPr lang="en" sz="2000" i="1" dirty="0">
              <a:solidFill>
                <a:srgbClr val="666666"/>
              </a:solidFill>
              <a:latin typeface="Muli"/>
              <a:ea typeface="Muli"/>
              <a:cs typeface="Muli"/>
              <a:sym typeface="Muli"/>
            </a:endParaRPr>
          </a:p>
          <a:p>
            <a:pPr lvl="0" rtl="0">
              <a:lnSpc>
                <a:spcPct val="115000"/>
              </a:lnSpc>
              <a:spcBef>
                <a:spcPts val="0"/>
              </a:spcBef>
              <a:buNone/>
            </a:pPr>
            <a:r>
              <a:rPr lang="en" sz="2000" dirty="0">
                <a:latin typeface="Muli"/>
                <a:ea typeface="Muli"/>
                <a:cs typeface="Muli"/>
                <a:sym typeface="Muli"/>
              </a:rPr>
              <a:t>Pour protéger notre lac contre la dégradation des rives par l’érosion provoquée par le brassage de l’eau et des vagues, la limite de vitesse est de 5 km/h pour les embarcations motorisées dans les 60 premiers mètres (200 pieds) du littoral.</a:t>
            </a:r>
          </a:p>
          <a:p>
            <a:pPr lvl="0" rtl="0">
              <a:lnSpc>
                <a:spcPct val="115000"/>
              </a:lnSpc>
              <a:spcBef>
                <a:spcPts val="0"/>
              </a:spcBef>
              <a:buNone/>
            </a:pPr>
            <a:endParaRPr sz="2000" dirty="0">
              <a:latin typeface="Muli"/>
              <a:ea typeface="Muli"/>
              <a:cs typeface="Muli"/>
              <a:sym typeface="Muli"/>
            </a:endParaRPr>
          </a:p>
          <a:p>
            <a:pPr lvl="0" rtl="0">
              <a:lnSpc>
                <a:spcPct val="115000"/>
              </a:lnSpc>
              <a:spcBef>
                <a:spcPts val="0"/>
              </a:spcBef>
              <a:buNone/>
            </a:pPr>
            <a:r>
              <a:rPr lang="en" sz="2000" dirty="0">
                <a:latin typeface="Muli"/>
                <a:ea typeface="Muli"/>
                <a:cs typeface="Muli"/>
                <a:sym typeface="Muli"/>
              </a:rPr>
              <a:t>Une exception s’applique lors de la pratique de ski nautique ou de Wake board afin de permettre aux skieurs de partir et d’arriver à un quai.</a:t>
            </a:r>
          </a:p>
          <a:p>
            <a:pPr lvl="0" rtl="0">
              <a:spcBef>
                <a:spcPts val="0"/>
              </a:spcBef>
              <a:buNone/>
            </a:pPr>
            <a:endParaRPr sz="2000" dirty="0">
              <a:latin typeface="Muli"/>
              <a:ea typeface="Muli"/>
              <a:cs typeface="Muli"/>
              <a:sym typeface="Muli"/>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873</Words>
  <Application>Microsoft Office PowerPoint</Application>
  <PresentationFormat>Affichage à l'écran (16:9)</PresentationFormat>
  <Paragraphs>155</Paragraphs>
  <Slides>14</Slides>
  <Notes>14</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light-gradient</vt:lpstr>
      <vt:lpstr>Association des résidents du lac Émeraude</vt:lpstr>
      <vt:lpstr>Historique</vt:lpstr>
      <vt:lpstr>Mission</vt:lpstr>
      <vt:lpstr>Le membership</vt:lpstr>
      <vt:lpstr>Le lac Émeraude</vt:lpstr>
      <vt:lpstr>Eau du lac 2014</vt:lpstr>
      <vt:lpstr>Règlements au lac</vt:lpstr>
      <vt:lpstr>Règlements au lac (suite)</vt:lpstr>
      <vt:lpstr>Règlements au lac (suite)</vt:lpstr>
      <vt:lpstr>Règlements au lac (suite)</vt:lpstr>
      <vt:lpstr>Règlements au lac (suite)</vt:lpstr>
      <vt:lpstr>Formation d’un comité Environnement</vt:lpstr>
      <vt:lpstr>Projet commun à légiférer par le Fédéral</vt:lpstr>
      <vt:lpstr>Merci!!!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des résidents du lac Émeraude</dc:title>
  <dc:creator>Pierre Turcot</dc:creator>
  <cp:lastModifiedBy>Pierre Turcot</cp:lastModifiedBy>
  <cp:revision>16</cp:revision>
  <dcterms:modified xsi:type="dcterms:W3CDTF">2015-05-29T10:14:57Z</dcterms:modified>
</cp:coreProperties>
</file>